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44_88E888FC.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1"/>
  </p:notesMasterIdLst>
  <p:sldIdLst>
    <p:sldId id="256" r:id="rId5"/>
    <p:sldId id="330" r:id="rId6"/>
    <p:sldId id="260" r:id="rId7"/>
    <p:sldId id="261" r:id="rId8"/>
    <p:sldId id="328" r:id="rId9"/>
    <p:sldId id="291" r:id="rId10"/>
    <p:sldId id="329" r:id="rId11"/>
    <p:sldId id="303" r:id="rId12"/>
    <p:sldId id="332" r:id="rId13"/>
    <p:sldId id="331" r:id="rId14"/>
    <p:sldId id="298" r:id="rId15"/>
    <p:sldId id="324" r:id="rId16"/>
    <p:sldId id="301" r:id="rId17"/>
    <p:sldId id="327" r:id="rId18"/>
    <p:sldId id="342" r:id="rId19"/>
    <p:sldId id="335" r:id="rId20"/>
    <p:sldId id="334" r:id="rId21"/>
    <p:sldId id="337" r:id="rId22"/>
    <p:sldId id="338" r:id="rId23"/>
    <p:sldId id="339" r:id="rId24"/>
    <p:sldId id="340" r:id="rId25"/>
    <p:sldId id="341" r:id="rId26"/>
    <p:sldId id="308" r:id="rId27"/>
    <p:sldId id="309" r:id="rId28"/>
    <p:sldId id="310" r:id="rId29"/>
    <p:sldId id="311" r:id="rId30"/>
    <p:sldId id="312" r:id="rId31"/>
    <p:sldId id="313" r:id="rId32"/>
    <p:sldId id="267" r:id="rId33"/>
    <p:sldId id="326" r:id="rId34"/>
    <p:sldId id="281" r:id="rId35"/>
    <p:sldId id="283" r:id="rId36"/>
    <p:sldId id="285" r:id="rId37"/>
    <p:sldId id="289" r:id="rId38"/>
    <p:sldId id="314" r:id="rId39"/>
    <p:sldId id="325" r:id="rId40"/>
    <p:sldId id="315" r:id="rId41"/>
    <p:sldId id="316" r:id="rId42"/>
    <p:sldId id="317" r:id="rId43"/>
    <p:sldId id="318" r:id="rId44"/>
    <p:sldId id="319" r:id="rId45"/>
    <p:sldId id="320" r:id="rId46"/>
    <p:sldId id="321" r:id="rId47"/>
    <p:sldId id="322" r:id="rId48"/>
    <p:sldId id="323" r:id="rId49"/>
    <p:sldId id="274" r:id="rId50"/>
    <p:sldId id="280" r:id="rId51"/>
    <p:sldId id="275" r:id="rId52"/>
    <p:sldId id="287" r:id="rId53"/>
    <p:sldId id="300" r:id="rId54"/>
    <p:sldId id="286" r:id="rId55"/>
    <p:sldId id="288" r:id="rId56"/>
    <p:sldId id="269" r:id="rId57"/>
    <p:sldId id="263" r:id="rId58"/>
    <p:sldId id="259" r:id="rId59"/>
    <p:sldId id="29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DE254A-6A58-ADF4-DB78-2A6235A69F3C}" name="Louisa Zanin" initials="LZ" userId="S::louisa.zanin@each.com.au::d6944435-1e3d-4e86-9495-4cd0a7c171b2" providerId="AD"/>
  <p188:author id="{5AC65267-2E9C-2258-8147-6B31CBD3B099}" name="Louisa Zanin" initials="LZ" userId="S::Louisa.Zanin@each.com.au::d6944435-1e3d-4e86-9495-4cd0a7c171b2" providerId="AD"/>
  <p188:author id="{64B60CBB-851B-131B-FDAC-8212023AA77C}" name="Naomi Crossley" initials="NC" userId="S::Naomi.Crossley@each.com.au::4bf54d40-103d-46f6-b4e2-001805e1ce4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215"/>
    <a:srgbClr val="B83A4B"/>
    <a:srgbClr val="ED8B00"/>
    <a:srgbClr val="1E22AA"/>
    <a:srgbClr val="00CC66"/>
    <a:srgbClr val="66FF99"/>
    <a:srgbClr val="FC7474"/>
    <a:srgbClr val="78BE20"/>
    <a:srgbClr val="006F6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23ECF-EEB8-4168-93A6-D0FB7AA9706C}" v="27" dt="2025-09-29T03:4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436" autoAdjust="0"/>
  </p:normalViewPr>
  <p:slideViewPr>
    <p:cSldViewPr snapToGrid="0">
      <p:cViewPr varScale="1">
        <p:scale>
          <a:sx n="104" d="100"/>
          <a:sy n="104" d="100"/>
        </p:scale>
        <p:origin x="1320" y="108"/>
      </p:cViewPr>
      <p:guideLst/>
    </p:cSldViewPr>
  </p:slideViewPr>
  <p:notesTextViewPr>
    <p:cViewPr>
      <p:scale>
        <a:sx n="3" d="2"/>
        <a:sy n="3" d="2"/>
      </p:scale>
      <p:origin x="0" y="0"/>
    </p:cViewPr>
  </p:notesTextViewPr>
  <p:sorterViewPr>
    <p:cViewPr>
      <p:scale>
        <a:sx n="160" d="100"/>
        <a:sy n="160" d="100"/>
      </p:scale>
      <p:origin x="0" y="-11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144_88E888FC.xml><?xml version="1.0" encoding="utf-8"?>
<p188:cmLst xmlns:a="http://schemas.openxmlformats.org/drawingml/2006/main" xmlns:r="http://schemas.openxmlformats.org/officeDocument/2006/relationships" xmlns:p188="http://schemas.microsoft.com/office/powerpoint/2018/8/main">
  <p188:cm id="{F0B2DD98-D434-4E85-89D0-BEE22353BFB5}" authorId="{5AC65267-2E9C-2258-8147-6B31CBD3B099}" status="resolved" created="2024-10-28T00:16:38.337" complete="100000">
    <pc:sldMkLst xmlns:pc="http://schemas.microsoft.com/office/powerpoint/2013/main/command">
      <pc:docMk/>
      <pc:sldMk cId="2296940796" sldId="324"/>
    </pc:sldMkLst>
    <p188:txBody>
      <a:bodyPr/>
      <a:lstStyle/>
      <a:p>
        <a:r>
          <a:rPr lang="en-AU"/>
          <a:t>Could this be used for both still figuring it out and gap year? And just put it after gap year slide and get rid of gap year experience slide?</a:t>
        </a:r>
      </a:p>
    </p188:txBody>
  </p188:cm>
</p188:cmLst>
</file>

<file path=ppt/diagrams/_rels/data2.xml.rels><?xml version="1.0" encoding="UTF-8" standalone="yes"?>
<Relationships xmlns="http://schemas.openxmlformats.org/package/2006/relationships"><Relationship Id="rId3" Type="http://schemas.openxmlformats.org/officeDocument/2006/relationships/hyperlink" Target="https://www.apprenticeships.gov.au/" TargetMode="External"/><Relationship Id="rId7" Type="http://schemas.openxmlformats.org/officeDocument/2006/relationships/hyperlink" Target="https://www.australianvolunteers.com/" TargetMode="External"/><Relationship Id="rId2" Type="http://schemas.openxmlformats.org/officeDocument/2006/relationships/hyperlink" Target="https://courseseeker.edu.au/" TargetMode="External"/><Relationship Id="rId1" Type="http://schemas.openxmlformats.org/officeDocument/2006/relationships/hyperlink" Target="https://www.vic.gov.au/reconnect-program" TargetMode="External"/><Relationship Id="rId6" Type="http://schemas.openxmlformats.org/officeDocument/2006/relationships/hyperlink" Target="https://www.apprenticeshipsupport.com.au/Home" TargetMode="External"/><Relationship Id="rId5" Type="http://schemas.openxmlformats.org/officeDocument/2006/relationships/hyperlink" Target="https://www.education.gov.au/" TargetMode="External"/><Relationship Id="rId4" Type="http://schemas.openxmlformats.org/officeDocument/2006/relationships/hyperlink" Target="https://www.vic.gov.au/skills-and-jobs-centres"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https://www.studyaustralia.gov.au/" TargetMode="External"/><Relationship Id="rId2" Type="http://schemas.openxmlformats.org/officeDocument/2006/relationships/hyperlink" Target="https://www.servicesaustralia.gov.au/" TargetMode="External"/><Relationship Id="rId1" Type="http://schemas.openxmlformats.org/officeDocument/2006/relationships/hyperlink" Target="https://myfuture.edu.au/" TargetMode="External"/><Relationship Id="rId6" Type="http://schemas.openxmlformats.org/officeDocument/2006/relationships/hyperlink" Target="https://year13.com.au/" TargetMode="External"/><Relationship Id="rId5" Type="http://schemas.openxmlformats.org/officeDocument/2006/relationships/hyperlink" Target="https://vtac.edu.au/" TargetMode="External"/><Relationship Id="rId4" Type="http://schemas.openxmlformats.org/officeDocument/2006/relationships/hyperlink" Target="https://www.studyassist.gov.au/"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courseseeker.edu.au/" TargetMode="External"/><Relationship Id="rId7" Type="http://schemas.openxmlformats.org/officeDocument/2006/relationships/hyperlink" Target="https://www.australianvolunteers.com/" TargetMode="External"/><Relationship Id="rId2" Type="http://schemas.openxmlformats.org/officeDocument/2006/relationships/hyperlink" Target="https://www.vic.gov.au/skills-and-jobs-centres" TargetMode="External"/><Relationship Id="rId1" Type="http://schemas.openxmlformats.org/officeDocument/2006/relationships/hyperlink" Target="https://www.vic.gov.au/reconnect-program" TargetMode="External"/><Relationship Id="rId6" Type="http://schemas.openxmlformats.org/officeDocument/2006/relationships/hyperlink" Target="https://www.apprenticeshipsupport.com.au/Home" TargetMode="External"/><Relationship Id="rId5" Type="http://schemas.openxmlformats.org/officeDocument/2006/relationships/hyperlink" Target="https://www.education.gov.au/" TargetMode="External"/><Relationship Id="rId4" Type="http://schemas.openxmlformats.org/officeDocument/2006/relationships/hyperlink" Target="https://www.apprenticeships.gov.au/"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www.studyaustralia.gov.au/" TargetMode="External"/><Relationship Id="rId2" Type="http://schemas.openxmlformats.org/officeDocument/2006/relationships/hyperlink" Target="https://www.servicesaustralia.gov.au/" TargetMode="External"/><Relationship Id="rId1" Type="http://schemas.openxmlformats.org/officeDocument/2006/relationships/hyperlink" Target="https://myfuture.edu.au/" TargetMode="External"/><Relationship Id="rId6" Type="http://schemas.openxmlformats.org/officeDocument/2006/relationships/hyperlink" Target="https://year13.com.au/" TargetMode="External"/><Relationship Id="rId5" Type="http://schemas.openxmlformats.org/officeDocument/2006/relationships/hyperlink" Target="https://vtac.edu.au/" TargetMode="External"/><Relationship Id="rId4" Type="http://schemas.openxmlformats.org/officeDocument/2006/relationships/hyperlink" Target="https://www.studyassist.gov.au/" TargetMode="Externa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3FEDB8-14B8-4DC4-930B-B4C13251C973}" type="doc">
      <dgm:prSet loTypeId="urn:microsoft.com/office/officeart/2005/8/layout/cycle3" loCatId="cycle" qsTypeId="urn:microsoft.com/office/officeart/2005/8/quickstyle/simple2" qsCatId="simple" csTypeId="urn:microsoft.com/office/officeart/2005/8/colors/accent6_2" csCatId="accent6" phldr="1"/>
      <dgm:spPr/>
      <dgm:t>
        <a:bodyPr/>
        <a:lstStyle/>
        <a:p>
          <a:endParaRPr lang="en-US"/>
        </a:p>
      </dgm:t>
    </dgm:pt>
    <dgm:pt modelId="{3B7B2B0A-5D88-4AB2-8573-3541FFF36874}">
      <dgm:prSet/>
      <dgm:spPr>
        <a:solidFill>
          <a:srgbClr val="78BE20"/>
        </a:solidFill>
      </dgm:spPr>
      <dgm:t>
        <a:bodyPr/>
        <a:lstStyle/>
        <a:p>
          <a:r>
            <a:rPr lang="en-AU">
              <a:latin typeface="HelveticaNeueLT Std" panose="020B0804020202020204" pitchFamily="34" charset="0"/>
            </a:rPr>
            <a:t>Budgeting, tax and superannuation</a:t>
          </a:r>
          <a:endParaRPr lang="en-US" dirty="0">
            <a:latin typeface="HelveticaNeueLT Std" panose="020B0804020202020204" pitchFamily="34" charset="0"/>
          </a:endParaRPr>
        </a:p>
      </dgm:t>
    </dgm:pt>
    <dgm:pt modelId="{01BFB788-E651-44E1-9B37-45103E82B977}" type="parTrans" cxnId="{63625E25-CA35-4947-BF43-72229A6CED63}">
      <dgm:prSet/>
      <dgm:spPr/>
      <dgm:t>
        <a:bodyPr/>
        <a:lstStyle/>
        <a:p>
          <a:endParaRPr lang="en-US">
            <a:latin typeface="HelveticaNeueLT Std" panose="020B0804020202020204" pitchFamily="34" charset="0"/>
          </a:endParaRPr>
        </a:p>
      </dgm:t>
    </dgm:pt>
    <dgm:pt modelId="{F2500052-348C-4D34-96C4-73A280CF6717}" type="sibTrans" cxnId="{63625E25-CA35-4947-BF43-72229A6CED63}">
      <dgm:prSet/>
      <dgm:spPr/>
      <dgm:t>
        <a:bodyPr/>
        <a:lstStyle/>
        <a:p>
          <a:endParaRPr lang="en-US">
            <a:latin typeface="HelveticaNeueLT Std" panose="020B0804020202020204" pitchFamily="34" charset="0"/>
          </a:endParaRPr>
        </a:p>
      </dgm:t>
    </dgm:pt>
    <dgm:pt modelId="{DDAE0514-C08E-4E07-BA46-6BEEDBA3E27D}">
      <dgm:prSet/>
      <dgm:spPr>
        <a:solidFill>
          <a:srgbClr val="78BE20"/>
        </a:solidFill>
      </dgm:spPr>
      <dgm:t>
        <a:bodyPr/>
        <a:lstStyle/>
        <a:p>
          <a:r>
            <a:rPr lang="en-AU">
              <a:latin typeface="HelveticaNeueLT Std" panose="020B0804020202020204" pitchFamily="34" charset="0"/>
            </a:rPr>
            <a:t>Career planning</a:t>
          </a:r>
          <a:endParaRPr lang="en-US">
            <a:latin typeface="HelveticaNeueLT Std" panose="020B0804020202020204" pitchFamily="34" charset="0"/>
          </a:endParaRPr>
        </a:p>
      </dgm:t>
    </dgm:pt>
    <dgm:pt modelId="{76908B08-5F05-41AC-9E20-75348E863566}" type="parTrans" cxnId="{2332ACBE-89E2-4B0F-B28A-D2907BAEB19D}">
      <dgm:prSet/>
      <dgm:spPr/>
      <dgm:t>
        <a:bodyPr/>
        <a:lstStyle/>
        <a:p>
          <a:endParaRPr lang="en-US">
            <a:latin typeface="HelveticaNeueLT Std" panose="020B0804020202020204" pitchFamily="34" charset="0"/>
          </a:endParaRPr>
        </a:p>
      </dgm:t>
    </dgm:pt>
    <dgm:pt modelId="{3B92787D-08A3-423A-ACF4-5905217AC320}" type="sibTrans" cxnId="{2332ACBE-89E2-4B0F-B28A-D2907BAEB19D}">
      <dgm:prSet/>
      <dgm:spPr/>
      <dgm:t>
        <a:bodyPr/>
        <a:lstStyle/>
        <a:p>
          <a:endParaRPr lang="en-US">
            <a:latin typeface="HelveticaNeueLT Std" panose="020B0804020202020204" pitchFamily="34" charset="0"/>
          </a:endParaRPr>
        </a:p>
      </dgm:t>
    </dgm:pt>
    <dgm:pt modelId="{FF2FCCAA-628E-4DCD-9D5F-0DB26B64D3D4}">
      <dgm:prSet/>
      <dgm:spPr>
        <a:solidFill>
          <a:srgbClr val="78BE20"/>
        </a:solidFill>
      </dgm:spPr>
      <dgm:t>
        <a:bodyPr/>
        <a:lstStyle/>
        <a:p>
          <a:r>
            <a:rPr lang="en-AU" dirty="0">
              <a:latin typeface="HelveticaNeueLT Std" panose="020B0804020202020204" pitchFamily="34" charset="0"/>
            </a:rPr>
            <a:t>Education pathways</a:t>
          </a:r>
          <a:endParaRPr lang="en-US" dirty="0">
            <a:latin typeface="HelveticaNeueLT Std" panose="020B0804020202020204" pitchFamily="34" charset="0"/>
          </a:endParaRPr>
        </a:p>
      </dgm:t>
    </dgm:pt>
    <dgm:pt modelId="{564E66CF-D007-45ED-B58F-D4CC130CEFD5}" type="parTrans" cxnId="{A6460DBA-06BA-46D8-BE66-CE055C33C6E7}">
      <dgm:prSet/>
      <dgm:spPr/>
      <dgm:t>
        <a:bodyPr/>
        <a:lstStyle/>
        <a:p>
          <a:endParaRPr lang="en-US">
            <a:latin typeface="HelveticaNeueLT Std" panose="020B0804020202020204" pitchFamily="34" charset="0"/>
          </a:endParaRPr>
        </a:p>
      </dgm:t>
    </dgm:pt>
    <dgm:pt modelId="{06DF7E44-E9DA-4FA1-83C1-932204F00F4D}" type="sibTrans" cxnId="{A6460DBA-06BA-46D8-BE66-CE055C33C6E7}">
      <dgm:prSet/>
      <dgm:spPr/>
      <dgm:t>
        <a:bodyPr/>
        <a:lstStyle/>
        <a:p>
          <a:endParaRPr lang="en-US">
            <a:latin typeface="HelveticaNeueLT Std" panose="020B0804020202020204" pitchFamily="34" charset="0"/>
          </a:endParaRPr>
        </a:p>
      </dgm:t>
    </dgm:pt>
    <dgm:pt modelId="{F7D0A268-E574-49A7-A552-F2F3A3FEFCC4}">
      <dgm:prSet/>
      <dgm:spPr>
        <a:solidFill>
          <a:srgbClr val="78BE20"/>
        </a:solidFill>
      </dgm:spPr>
      <dgm:t>
        <a:bodyPr/>
        <a:lstStyle/>
        <a:p>
          <a:r>
            <a:rPr lang="en-AU">
              <a:latin typeface="HelveticaNeueLT Std" panose="020B0804020202020204" pitchFamily="34" charset="0"/>
            </a:rPr>
            <a:t>Job interviews</a:t>
          </a:r>
          <a:endParaRPr lang="en-US">
            <a:latin typeface="HelveticaNeueLT Std" panose="020B0804020202020204" pitchFamily="34" charset="0"/>
          </a:endParaRPr>
        </a:p>
      </dgm:t>
    </dgm:pt>
    <dgm:pt modelId="{17A14FC2-0C62-4A7D-8E3D-010495FFEC66}" type="parTrans" cxnId="{24584E54-9610-427B-8B3F-281589FC081A}">
      <dgm:prSet/>
      <dgm:spPr/>
      <dgm:t>
        <a:bodyPr/>
        <a:lstStyle/>
        <a:p>
          <a:endParaRPr lang="en-US">
            <a:latin typeface="HelveticaNeueLT Std" panose="020B0804020202020204" pitchFamily="34" charset="0"/>
          </a:endParaRPr>
        </a:p>
      </dgm:t>
    </dgm:pt>
    <dgm:pt modelId="{E9D13AEA-D331-4682-AD17-3C02A2E37F82}" type="sibTrans" cxnId="{24584E54-9610-427B-8B3F-281589FC081A}">
      <dgm:prSet/>
      <dgm:spPr/>
      <dgm:t>
        <a:bodyPr/>
        <a:lstStyle/>
        <a:p>
          <a:endParaRPr lang="en-US">
            <a:latin typeface="HelveticaNeueLT Std" panose="020B0804020202020204" pitchFamily="34" charset="0"/>
          </a:endParaRPr>
        </a:p>
      </dgm:t>
    </dgm:pt>
    <dgm:pt modelId="{C036DBD0-6FE6-4C38-B09C-CE0DA331E37B}">
      <dgm:prSet/>
      <dgm:spPr>
        <a:solidFill>
          <a:srgbClr val="78BE20"/>
        </a:solidFill>
      </dgm:spPr>
      <dgm:t>
        <a:bodyPr/>
        <a:lstStyle/>
        <a:p>
          <a:r>
            <a:rPr lang="en-AU">
              <a:latin typeface="HelveticaNeueLT Std" panose="020B0804020202020204" pitchFamily="34" charset="0"/>
            </a:rPr>
            <a:t>Job search</a:t>
          </a:r>
          <a:endParaRPr lang="en-US">
            <a:latin typeface="HelveticaNeueLT Std" panose="020B0804020202020204" pitchFamily="34" charset="0"/>
          </a:endParaRPr>
        </a:p>
      </dgm:t>
    </dgm:pt>
    <dgm:pt modelId="{E94F4F11-4D2E-4087-9D74-C353B33695AB}" type="parTrans" cxnId="{D421931A-0F6A-44C3-BB52-85E26F44B2FC}">
      <dgm:prSet/>
      <dgm:spPr/>
      <dgm:t>
        <a:bodyPr/>
        <a:lstStyle/>
        <a:p>
          <a:endParaRPr lang="en-US">
            <a:latin typeface="HelveticaNeueLT Std" panose="020B0804020202020204" pitchFamily="34" charset="0"/>
          </a:endParaRPr>
        </a:p>
      </dgm:t>
    </dgm:pt>
    <dgm:pt modelId="{E8D343AB-167A-4E84-A657-C6ECDC423B87}" type="sibTrans" cxnId="{D421931A-0F6A-44C3-BB52-85E26F44B2FC}">
      <dgm:prSet/>
      <dgm:spPr/>
      <dgm:t>
        <a:bodyPr/>
        <a:lstStyle/>
        <a:p>
          <a:endParaRPr lang="en-US">
            <a:latin typeface="HelveticaNeueLT Std" panose="020B0804020202020204" pitchFamily="34" charset="0"/>
          </a:endParaRPr>
        </a:p>
      </dgm:t>
    </dgm:pt>
    <dgm:pt modelId="{8513D650-DE60-4E79-AFD7-9B95C1FE6EF6}">
      <dgm:prSet/>
      <dgm:spPr>
        <a:solidFill>
          <a:srgbClr val="78BE20"/>
        </a:solidFill>
      </dgm:spPr>
      <dgm:t>
        <a:bodyPr/>
        <a:lstStyle/>
        <a:p>
          <a:r>
            <a:rPr lang="en-AU">
              <a:latin typeface="HelveticaNeueLT Std" panose="020B0804020202020204" pitchFamily="34" charset="0"/>
            </a:rPr>
            <a:t>Mental health at work</a:t>
          </a:r>
          <a:endParaRPr lang="en-US">
            <a:latin typeface="HelveticaNeueLT Std" panose="020B0804020202020204" pitchFamily="34" charset="0"/>
          </a:endParaRPr>
        </a:p>
      </dgm:t>
    </dgm:pt>
    <dgm:pt modelId="{3D1CB0DE-2D0E-4B07-B591-2A7EFC96D926}" type="parTrans" cxnId="{BBCDABC8-03D4-42F9-A4F2-23A01641FFE9}">
      <dgm:prSet/>
      <dgm:spPr/>
      <dgm:t>
        <a:bodyPr/>
        <a:lstStyle/>
        <a:p>
          <a:endParaRPr lang="en-US">
            <a:latin typeface="HelveticaNeueLT Std" panose="020B0804020202020204" pitchFamily="34" charset="0"/>
          </a:endParaRPr>
        </a:p>
      </dgm:t>
    </dgm:pt>
    <dgm:pt modelId="{6451DA95-2562-4EE3-8E63-0480B7BBC87F}" type="sibTrans" cxnId="{BBCDABC8-03D4-42F9-A4F2-23A01641FFE9}">
      <dgm:prSet/>
      <dgm:spPr/>
      <dgm:t>
        <a:bodyPr/>
        <a:lstStyle/>
        <a:p>
          <a:endParaRPr lang="en-US">
            <a:latin typeface="HelveticaNeueLT Std" panose="020B0804020202020204" pitchFamily="34" charset="0"/>
          </a:endParaRPr>
        </a:p>
      </dgm:t>
    </dgm:pt>
    <dgm:pt modelId="{76532835-FFB6-42A3-A596-9E7081A5A3A7}">
      <dgm:prSet/>
      <dgm:spPr>
        <a:solidFill>
          <a:srgbClr val="78BE20"/>
        </a:solidFill>
      </dgm:spPr>
      <dgm:t>
        <a:bodyPr/>
        <a:lstStyle/>
        <a:p>
          <a:r>
            <a:rPr lang="en-AU" dirty="0">
              <a:latin typeface="HelveticaNeueLT Std" panose="020B0804020202020204" pitchFamily="34" charset="0"/>
            </a:rPr>
            <a:t>Mental health while studying</a:t>
          </a:r>
          <a:endParaRPr lang="en-US" dirty="0">
            <a:latin typeface="HelveticaNeueLT Std" panose="020B0804020202020204" pitchFamily="34" charset="0"/>
          </a:endParaRPr>
        </a:p>
      </dgm:t>
    </dgm:pt>
    <dgm:pt modelId="{FAA1E5AF-B154-4814-A69A-5107411EB33A}" type="parTrans" cxnId="{3BA82E7C-2FAD-491C-97A3-8AE57B9FE6DA}">
      <dgm:prSet/>
      <dgm:spPr/>
      <dgm:t>
        <a:bodyPr/>
        <a:lstStyle/>
        <a:p>
          <a:endParaRPr lang="en-US">
            <a:latin typeface="HelveticaNeueLT Std" panose="020B0804020202020204" pitchFamily="34" charset="0"/>
          </a:endParaRPr>
        </a:p>
      </dgm:t>
    </dgm:pt>
    <dgm:pt modelId="{4634E2B1-656C-475E-A035-345BE1C19EF3}" type="sibTrans" cxnId="{3BA82E7C-2FAD-491C-97A3-8AE57B9FE6DA}">
      <dgm:prSet/>
      <dgm:spPr/>
      <dgm:t>
        <a:bodyPr/>
        <a:lstStyle/>
        <a:p>
          <a:endParaRPr lang="en-US">
            <a:latin typeface="HelveticaNeueLT Std" panose="020B0804020202020204" pitchFamily="34" charset="0"/>
          </a:endParaRPr>
        </a:p>
      </dgm:t>
    </dgm:pt>
    <dgm:pt modelId="{2246DE38-95C8-4C85-81FD-101E5CBD7D3A}">
      <dgm:prSet/>
      <dgm:spPr>
        <a:solidFill>
          <a:srgbClr val="78BE20"/>
        </a:solidFill>
      </dgm:spPr>
      <dgm:t>
        <a:bodyPr/>
        <a:lstStyle/>
        <a:p>
          <a:r>
            <a:rPr lang="en-AU">
              <a:latin typeface="HelveticaNeueLT Std" panose="020B0804020202020204" pitchFamily="34" charset="0"/>
            </a:rPr>
            <a:t>Resumes and cover letters</a:t>
          </a:r>
          <a:endParaRPr lang="en-US">
            <a:latin typeface="HelveticaNeueLT Std" panose="020B0804020202020204" pitchFamily="34" charset="0"/>
          </a:endParaRPr>
        </a:p>
      </dgm:t>
    </dgm:pt>
    <dgm:pt modelId="{C0F5D0DE-9C72-4BBF-8EE0-AC9C4FC2440D}" type="parTrans" cxnId="{3BE81503-E6A0-4A12-80A1-2E413EF32673}">
      <dgm:prSet/>
      <dgm:spPr/>
      <dgm:t>
        <a:bodyPr/>
        <a:lstStyle/>
        <a:p>
          <a:endParaRPr lang="en-US">
            <a:latin typeface="HelveticaNeueLT Std" panose="020B0804020202020204" pitchFamily="34" charset="0"/>
          </a:endParaRPr>
        </a:p>
      </dgm:t>
    </dgm:pt>
    <dgm:pt modelId="{8E4F762E-9D0D-4FA9-B0DF-26BBA978662B}" type="sibTrans" cxnId="{3BE81503-E6A0-4A12-80A1-2E413EF32673}">
      <dgm:prSet/>
      <dgm:spPr/>
      <dgm:t>
        <a:bodyPr/>
        <a:lstStyle/>
        <a:p>
          <a:endParaRPr lang="en-US">
            <a:latin typeface="HelveticaNeueLT Std" panose="020B0804020202020204" pitchFamily="34" charset="0"/>
          </a:endParaRPr>
        </a:p>
      </dgm:t>
    </dgm:pt>
    <dgm:pt modelId="{02CEC5D3-39B7-4049-9211-04F312E83622}">
      <dgm:prSet/>
      <dgm:spPr>
        <a:solidFill>
          <a:srgbClr val="78BE20"/>
        </a:solidFill>
      </dgm:spPr>
      <dgm:t>
        <a:bodyPr/>
        <a:lstStyle/>
        <a:p>
          <a:r>
            <a:rPr lang="en-AU" dirty="0">
              <a:latin typeface="HelveticaNeueLT Std" panose="020B0804020202020204" pitchFamily="34" charset="0"/>
            </a:rPr>
            <a:t>Skills for the workplace</a:t>
          </a:r>
          <a:endParaRPr lang="en-US" dirty="0">
            <a:latin typeface="HelveticaNeueLT Std" panose="020B0804020202020204" pitchFamily="34" charset="0"/>
          </a:endParaRPr>
        </a:p>
      </dgm:t>
    </dgm:pt>
    <dgm:pt modelId="{462EBE9C-C6C5-4B7A-94F7-12E3CAD7C66F}" type="parTrans" cxnId="{255D5985-D54D-4863-AD17-2DD64EB850C2}">
      <dgm:prSet/>
      <dgm:spPr/>
      <dgm:t>
        <a:bodyPr/>
        <a:lstStyle/>
        <a:p>
          <a:endParaRPr lang="en-US">
            <a:latin typeface="HelveticaNeueLT Std" panose="020B0804020202020204" pitchFamily="34" charset="0"/>
          </a:endParaRPr>
        </a:p>
      </dgm:t>
    </dgm:pt>
    <dgm:pt modelId="{6CDAF574-DA20-4DDD-ABB6-DC7ABC62214B}" type="sibTrans" cxnId="{255D5985-D54D-4863-AD17-2DD64EB850C2}">
      <dgm:prSet/>
      <dgm:spPr/>
      <dgm:t>
        <a:bodyPr/>
        <a:lstStyle/>
        <a:p>
          <a:endParaRPr lang="en-US">
            <a:latin typeface="HelveticaNeueLT Std" panose="020B0804020202020204" pitchFamily="34" charset="0"/>
          </a:endParaRPr>
        </a:p>
      </dgm:t>
    </dgm:pt>
    <dgm:pt modelId="{0BCC7330-DF71-4C57-9E8D-EEFAC8ABA9D1}">
      <dgm:prSet/>
      <dgm:spPr>
        <a:solidFill>
          <a:srgbClr val="78BE20"/>
        </a:solidFill>
      </dgm:spPr>
      <dgm:t>
        <a:bodyPr/>
        <a:lstStyle/>
        <a:p>
          <a:r>
            <a:rPr lang="en-AU" dirty="0">
              <a:latin typeface="HelveticaNeueLT Std" panose="020B0804020202020204" pitchFamily="34" charset="0"/>
            </a:rPr>
            <a:t>Study tips</a:t>
          </a:r>
          <a:endParaRPr lang="en-US" dirty="0">
            <a:latin typeface="HelveticaNeueLT Std" panose="020B0804020202020204" pitchFamily="34" charset="0"/>
          </a:endParaRPr>
        </a:p>
      </dgm:t>
    </dgm:pt>
    <dgm:pt modelId="{7D9D6BFB-6C6B-4DDF-A89B-C5A8645A25DE}" type="parTrans" cxnId="{E13FC29B-3C36-42DB-9DCE-2C39252B137D}">
      <dgm:prSet/>
      <dgm:spPr/>
      <dgm:t>
        <a:bodyPr/>
        <a:lstStyle/>
        <a:p>
          <a:endParaRPr lang="en-US">
            <a:latin typeface="HelveticaNeueLT Std" panose="020B0804020202020204" pitchFamily="34" charset="0"/>
          </a:endParaRPr>
        </a:p>
      </dgm:t>
    </dgm:pt>
    <dgm:pt modelId="{47E1EE5F-2516-47E9-B6F8-7165DAD18072}" type="sibTrans" cxnId="{E13FC29B-3C36-42DB-9DCE-2C39252B137D}">
      <dgm:prSet/>
      <dgm:spPr/>
      <dgm:t>
        <a:bodyPr/>
        <a:lstStyle/>
        <a:p>
          <a:endParaRPr lang="en-US">
            <a:latin typeface="HelveticaNeueLT Std" panose="020B0804020202020204" pitchFamily="34" charset="0"/>
          </a:endParaRPr>
        </a:p>
      </dgm:t>
    </dgm:pt>
    <dgm:pt modelId="{AE667265-2138-4949-9A57-FA8F5970D921}" type="pres">
      <dgm:prSet presAssocID="{AA3FEDB8-14B8-4DC4-930B-B4C13251C973}" presName="Name0" presStyleCnt="0">
        <dgm:presLayoutVars>
          <dgm:dir/>
          <dgm:resizeHandles val="exact"/>
        </dgm:presLayoutVars>
      </dgm:prSet>
      <dgm:spPr/>
    </dgm:pt>
    <dgm:pt modelId="{9B5899B6-5D05-44AC-89EA-0E4146CE3C2F}" type="pres">
      <dgm:prSet presAssocID="{AA3FEDB8-14B8-4DC4-930B-B4C13251C973}" presName="cycle" presStyleCnt="0"/>
      <dgm:spPr/>
    </dgm:pt>
    <dgm:pt modelId="{DE2AEC62-0AED-4481-B744-FA3D3F5E732F}" type="pres">
      <dgm:prSet presAssocID="{3B7B2B0A-5D88-4AB2-8573-3541FFF36874}" presName="nodeFirstNode" presStyleLbl="node1" presStyleIdx="0" presStyleCnt="10" custRadScaleRad="100713" custRadScaleInc="4164">
        <dgm:presLayoutVars>
          <dgm:bulletEnabled val="1"/>
        </dgm:presLayoutVars>
      </dgm:prSet>
      <dgm:spPr/>
    </dgm:pt>
    <dgm:pt modelId="{76E04504-A3B5-4E5F-B55A-BBEDB16B3A18}" type="pres">
      <dgm:prSet presAssocID="{F2500052-348C-4D34-96C4-73A280CF6717}" presName="sibTransFirstNode" presStyleLbl="bgShp" presStyleIdx="0" presStyleCnt="1" custLinFactNeighborX="2921" custLinFactNeighborY="-408"/>
      <dgm:spPr/>
    </dgm:pt>
    <dgm:pt modelId="{2F5CE63F-2C1A-4A17-AF7E-5071353DCB2A}" type="pres">
      <dgm:prSet presAssocID="{DDAE0514-C08E-4E07-BA46-6BEEDBA3E27D}" presName="nodeFollowingNodes" presStyleLbl="node1" presStyleIdx="1" presStyleCnt="10" custRadScaleRad="106451" custRadScaleInc="17287">
        <dgm:presLayoutVars>
          <dgm:bulletEnabled val="1"/>
        </dgm:presLayoutVars>
      </dgm:prSet>
      <dgm:spPr/>
    </dgm:pt>
    <dgm:pt modelId="{E803F307-6070-437A-B135-E042BED0500A}" type="pres">
      <dgm:prSet presAssocID="{FF2FCCAA-628E-4DCD-9D5F-0DB26B64D3D4}" presName="nodeFollowingNodes" presStyleLbl="node1" presStyleIdx="2" presStyleCnt="10" custRadScaleRad="108441" custRadScaleInc="3410">
        <dgm:presLayoutVars>
          <dgm:bulletEnabled val="1"/>
        </dgm:presLayoutVars>
      </dgm:prSet>
      <dgm:spPr/>
    </dgm:pt>
    <dgm:pt modelId="{C6DBE87C-4D26-4C99-8325-8AC9F4A86986}" type="pres">
      <dgm:prSet presAssocID="{F7D0A268-E574-49A7-A552-F2F3A3FEFCC4}" presName="nodeFollowingNodes" presStyleLbl="node1" presStyleIdx="3" presStyleCnt="10" custRadScaleRad="99775" custRadScaleInc="-8250">
        <dgm:presLayoutVars>
          <dgm:bulletEnabled val="1"/>
        </dgm:presLayoutVars>
      </dgm:prSet>
      <dgm:spPr/>
    </dgm:pt>
    <dgm:pt modelId="{EF36737F-8D24-4E27-ADC2-C45E31ACCD39}" type="pres">
      <dgm:prSet presAssocID="{C036DBD0-6FE6-4C38-B09C-CE0DA331E37B}" presName="nodeFollowingNodes" presStyleLbl="node1" presStyleIdx="4" presStyleCnt="10" custRadScaleRad="101772" custRadScaleInc="-19734">
        <dgm:presLayoutVars>
          <dgm:bulletEnabled val="1"/>
        </dgm:presLayoutVars>
      </dgm:prSet>
      <dgm:spPr/>
    </dgm:pt>
    <dgm:pt modelId="{1C9E18E2-E373-433E-B709-E5E33EC74E14}" type="pres">
      <dgm:prSet presAssocID="{8513D650-DE60-4E79-AFD7-9B95C1FE6EF6}" presName="nodeFollowingNodes" presStyleLbl="node1" presStyleIdx="5" presStyleCnt="10" custRadScaleRad="100380" custRadScaleInc="-4775">
        <dgm:presLayoutVars>
          <dgm:bulletEnabled val="1"/>
        </dgm:presLayoutVars>
      </dgm:prSet>
      <dgm:spPr/>
    </dgm:pt>
    <dgm:pt modelId="{0842FFA5-E114-4770-991B-4AE18A0F34C1}" type="pres">
      <dgm:prSet presAssocID="{76532835-FFB6-42A3-A596-9E7081A5A3A7}" presName="nodeFollowingNodes" presStyleLbl="node1" presStyleIdx="6" presStyleCnt="10" custRadScaleRad="99475" custRadScaleInc="10588">
        <dgm:presLayoutVars>
          <dgm:bulletEnabled val="1"/>
        </dgm:presLayoutVars>
      </dgm:prSet>
      <dgm:spPr/>
    </dgm:pt>
    <dgm:pt modelId="{E94B979C-3244-4147-9044-09D8763D2EB8}" type="pres">
      <dgm:prSet presAssocID="{2246DE38-95C8-4C85-81FD-101E5CBD7D3A}" presName="nodeFollowingNodes" presStyleLbl="node1" presStyleIdx="7" presStyleCnt="10">
        <dgm:presLayoutVars>
          <dgm:bulletEnabled val="1"/>
        </dgm:presLayoutVars>
      </dgm:prSet>
      <dgm:spPr/>
    </dgm:pt>
    <dgm:pt modelId="{1FA59751-9C2C-4469-A863-0DAFBF6AC45D}" type="pres">
      <dgm:prSet presAssocID="{02CEC5D3-39B7-4049-9211-04F312E83622}" presName="nodeFollowingNodes" presStyleLbl="node1" presStyleIdx="8" presStyleCnt="10">
        <dgm:presLayoutVars>
          <dgm:bulletEnabled val="1"/>
        </dgm:presLayoutVars>
      </dgm:prSet>
      <dgm:spPr/>
    </dgm:pt>
    <dgm:pt modelId="{F3627A93-9BDC-4568-9549-213867FEDC48}" type="pres">
      <dgm:prSet presAssocID="{0BCC7330-DF71-4C57-9E8D-EEFAC8ABA9D1}" presName="nodeFollowingNodes" presStyleLbl="node1" presStyleIdx="9" presStyleCnt="10">
        <dgm:presLayoutVars>
          <dgm:bulletEnabled val="1"/>
        </dgm:presLayoutVars>
      </dgm:prSet>
      <dgm:spPr/>
    </dgm:pt>
  </dgm:ptLst>
  <dgm:cxnLst>
    <dgm:cxn modelId="{3BE81503-E6A0-4A12-80A1-2E413EF32673}" srcId="{AA3FEDB8-14B8-4DC4-930B-B4C13251C973}" destId="{2246DE38-95C8-4C85-81FD-101E5CBD7D3A}" srcOrd="7" destOrd="0" parTransId="{C0F5D0DE-9C72-4BBF-8EE0-AC9C4FC2440D}" sibTransId="{8E4F762E-9D0D-4FA9-B0DF-26BBA978662B}"/>
    <dgm:cxn modelId="{D421931A-0F6A-44C3-BB52-85E26F44B2FC}" srcId="{AA3FEDB8-14B8-4DC4-930B-B4C13251C973}" destId="{C036DBD0-6FE6-4C38-B09C-CE0DA331E37B}" srcOrd="4" destOrd="0" parTransId="{E94F4F11-4D2E-4087-9D74-C353B33695AB}" sibTransId="{E8D343AB-167A-4E84-A657-C6ECDC423B87}"/>
    <dgm:cxn modelId="{BF3C3124-5AF3-48AF-B3D9-F3FF7BCF913E}" type="presOf" srcId="{AA3FEDB8-14B8-4DC4-930B-B4C13251C973}" destId="{AE667265-2138-4949-9A57-FA8F5970D921}" srcOrd="0" destOrd="0" presId="urn:microsoft.com/office/officeart/2005/8/layout/cycle3"/>
    <dgm:cxn modelId="{63625E25-CA35-4947-BF43-72229A6CED63}" srcId="{AA3FEDB8-14B8-4DC4-930B-B4C13251C973}" destId="{3B7B2B0A-5D88-4AB2-8573-3541FFF36874}" srcOrd="0" destOrd="0" parTransId="{01BFB788-E651-44E1-9B37-45103E82B977}" sibTransId="{F2500052-348C-4D34-96C4-73A280CF6717}"/>
    <dgm:cxn modelId="{195A0269-2EED-4AB9-AAA2-246E4F9073AA}" type="presOf" srcId="{F2500052-348C-4D34-96C4-73A280CF6717}" destId="{76E04504-A3B5-4E5F-B55A-BBEDB16B3A18}" srcOrd="0" destOrd="0" presId="urn:microsoft.com/office/officeart/2005/8/layout/cycle3"/>
    <dgm:cxn modelId="{291C516F-4905-4844-A748-978A4CC562CD}" type="presOf" srcId="{F7D0A268-E574-49A7-A552-F2F3A3FEFCC4}" destId="{C6DBE87C-4D26-4C99-8325-8AC9F4A86986}" srcOrd="0" destOrd="0" presId="urn:microsoft.com/office/officeart/2005/8/layout/cycle3"/>
    <dgm:cxn modelId="{997A4F70-E8CD-40B3-B064-9E8764C67B49}" type="presOf" srcId="{76532835-FFB6-42A3-A596-9E7081A5A3A7}" destId="{0842FFA5-E114-4770-991B-4AE18A0F34C1}" srcOrd="0" destOrd="0" presId="urn:microsoft.com/office/officeart/2005/8/layout/cycle3"/>
    <dgm:cxn modelId="{24584E54-9610-427B-8B3F-281589FC081A}" srcId="{AA3FEDB8-14B8-4DC4-930B-B4C13251C973}" destId="{F7D0A268-E574-49A7-A552-F2F3A3FEFCC4}" srcOrd="3" destOrd="0" parTransId="{17A14FC2-0C62-4A7D-8E3D-010495FFEC66}" sibTransId="{E9D13AEA-D331-4682-AD17-3C02A2E37F82}"/>
    <dgm:cxn modelId="{BA446A7A-03FE-4F83-90E3-03E18D78A632}" type="presOf" srcId="{C036DBD0-6FE6-4C38-B09C-CE0DA331E37B}" destId="{EF36737F-8D24-4E27-ADC2-C45E31ACCD39}" srcOrd="0" destOrd="0" presId="urn:microsoft.com/office/officeart/2005/8/layout/cycle3"/>
    <dgm:cxn modelId="{3BA82E7C-2FAD-491C-97A3-8AE57B9FE6DA}" srcId="{AA3FEDB8-14B8-4DC4-930B-B4C13251C973}" destId="{76532835-FFB6-42A3-A596-9E7081A5A3A7}" srcOrd="6" destOrd="0" parTransId="{FAA1E5AF-B154-4814-A69A-5107411EB33A}" sibTransId="{4634E2B1-656C-475E-A035-345BE1C19EF3}"/>
    <dgm:cxn modelId="{255D5985-D54D-4863-AD17-2DD64EB850C2}" srcId="{AA3FEDB8-14B8-4DC4-930B-B4C13251C973}" destId="{02CEC5D3-39B7-4049-9211-04F312E83622}" srcOrd="8" destOrd="0" parTransId="{462EBE9C-C6C5-4B7A-94F7-12E3CAD7C66F}" sibTransId="{6CDAF574-DA20-4DDD-ABB6-DC7ABC62214B}"/>
    <dgm:cxn modelId="{43BF389B-680C-45EC-AF3B-8CEB7B667B34}" type="presOf" srcId="{2246DE38-95C8-4C85-81FD-101E5CBD7D3A}" destId="{E94B979C-3244-4147-9044-09D8763D2EB8}" srcOrd="0" destOrd="0" presId="urn:microsoft.com/office/officeart/2005/8/layout/cycle3"/>
    <dgm:cxn modelId="{E13FC29B-3C36-42DB-9DCE-2C39252B137D}" srcId="{AA3FEDB8-14B8-4DC4-930B-B4C13251C973}" destId="{0BCC7330-DF71-4C57-9E8D-EEFAC8ABA9D1}" srcOrd="9" destOrd="0" parTransId="{7D9D6BFB-6C6B-4DDF-A89B-C5A8645A25DE}" sibTransId="{47E1EE5F-2516-47E9-B6F8-7165DAD18072}"/>
    <dgm:cxn modelId="{67E7B4A7-52F8-453A-9F06-C30295E9EE89}" type="presOf" srcId="{02CEC5D3-39B7-4049-9211-04F312E83622}" destId="{1FA59751-9C2C-4469-A863-0DAFBF6AC45D}" srcOrd="0" destOrd="0" presId="urn:microsoft.com/office/officeart/2005/8/layout/cycle3"/>
    <dgm:cxn modelId="{FE2406AA-1B92-492D-8834-E7E81CE1AEAF}" type="presOf" srcId="{0BCC7330-DF71-4C57-9E8D-EEFAC8ABA9D1}" destId="{F3627A93-9BDC-4568-9549-213867FEDC48}" srcOrd="0" destOrd="0" presId="urn:microsoft.com/office/officeart/2005/8/layout/cycle3"/>
    <dgm:cxn modelId="{00A191AE-5519-46A9-B29F-C71C8D672C07}" type="presOf" srcId="{8513D650-DE60-4E79-AFD7-9B95C1FE6EF6}" destId="{1C9E18E2-E373-433E-B709-E5E33EC74E14}" srcOrd="0" destOrd="0" presId="urn:microsoft.com/office/officeart/2005/8/layout/cycle3"/>
    <dgm:cxn modelId="{A6460DBA-06BA-46D8-BE66-CE055C33C6E7}" srcId="{AA3FEDB8-14B8-4DC4-930B-B4C13251C973}" destId="{FF2FCCAA-628E-4DCD-9D5F-0DB26B64D3D4}" srcOrd="2" destOrd="0" parTransId="{564E66CF-D007-45ED-B58F-D4CC130CEFD5}" sibTransId="{06DF7E44-E9DA-4FA1-83C1-932204F00F4D}"/>
    <dgm:cxn modelId="{2332ACBE-89E2-4B0F-B28A-D2907BAEB19D}" srcId="{AA3FEDB8-14B8-4DC4-930B-B4C13251C973}" destId="{DDAE0514-C08E-4E07-BA46-6BEEDBA3E27D}" srcOrd="1" destOrd="0" parTransId="{76908B08-5F05-41AC-9E20-75348E863566}" sibTransId="{3B92787D-08A3-423A-ACF4-5905217AC320}"/>
    <dgm:cxn modelId="{E4BB13C5-37A1-4B07-943C-7821B82C3D58}" type="presOf" srcId="{DDAE0514-C08E-4E07-BA46-6BEEDBA3E27D}" destId="{2F5CE63F-2C1A-4A17-AF7E-5071353DCB2A}" srcOrd="0" destOrd="0" presId="urn:microsoft.com/office/officeart/2005/8/layout/cycle3"/>
    <dgm:cxn modelId="{8D5A21C7-3DFD-4D5B-90CE-6BC701CFAD05}" type="presOf" srcId="{FF2FCCAA-628E-4DCD-9D5F-0DB26B64D3D4}" destId="{E803F307-6070-437A-B135-E042BED0500A}" srcOrd="0" destOrd="0" presId="urn:microsoft.com/office/officeart/2005/8/layout/cycle3"/>
    <dgm:cxn modelId="{BBCDABC8-03D4-42F9-A4F2-23A01641FFE9}" srcId="{AA3FEDB8-14B8-4DC4-930B-B4C13251C973}" destId="{8513D650-DE60-4E79-AFD7-9B95C1FE6EF6}" srcOrd="5" destOrd="0" parTransId="{3D1CB0DE-2D0E-4B07-B591-2A7EFC96D926}" sibTransId="{6451DA95-2562-4EE3-8E63-0480B7BBC87F}"/>
    <dgm:cxn modelId="{F4E877FD-74C8-4019-925C-837A40ADAA9C}" type="presOf" srcId="{3B7B2B0A-5D88-4AB2-8573-3541FFF36874}" destId="{DE2AEC62-0AED-4481-B744-FA3D3F5E732F}" srcOrd="0" destOrd="0" presId="urn:microsoft.com/office/officeart/2005/8/layout/cycle3"/>
    <dgm:cxn modelId="{2D4CDC2C-2FFA-434E-B55C-DC77CB677446}" type="presParOf" srcId="{AE667265-2138-4949-9A57-FA8F5970D921}" destId="{9B5899B6-5D05-44AC-89EA-0E4146CE3C2F}" srcOrd="0" destOrd="0" presId="urn:microsoft.com/office/officeart/2005/8/layout/cycle3"/>
    <dgm:cxn modelId="{746DB8A3-B754-4A95-A769-52813D24EB66}" type="presParOf" srcId="{9B5899B6-5D05-44AC-89EA-0E4146CE3C2F}" destId="{DE2AEC62-0AED-4481-B744-FA3D3F5E732F}" srcOrd="0" destOrd="0" presId="urn:microsoft.com/office/officeart/2005/8/layout/cycle3"/>
    <dgm:cxn modelId="{05870423-C42E-46FD-AA06-FF56724989F2}" type="presParOf" srcId="{9B5899B6-5D05-44AC-89EA-0E4146CE3C2F}" destId="{76E04504-A3B5-4E5F-B55A-BBEDB16B3A18}" srcOrd="1" destOrd="0" presId="urn:microsoft.com/office/officeart/2005/8/layout/cycle3"/>
    <dgm:cxn modelId="{27EDE511-95B2-474F-8285-D654712E5563}" type="presParOf" srcId="{9B5899B6-5D05-44AC-89EA-0E4146CE3C2F}" destId="{2F5CE63F-2C1A-4A17-AF7E-5071353DCB2A}" srcOrd="2" destOrd="0" presId="urn:microsoft.com/office/officeart/2005/8/layout/cycle3"/>
    <dgm:cxn modelId="{383A18C3-4F9F-4A62-9B2A-CB1676D5893F}" type="presParOf" srcId="{9B5899B6-5D05-44AC-89EA-0E4146CE3C2F}" destId="{E803F307-6070-437A-B135-E042BED0500A}" srcOrd="3" destOrd="0" presId="urn:microsoft.com/office/officeart/2005/8/layout/cycle3"/>
    <dgm:cxn modelId="{CA7C7299-AADB-493E-8133-085AB29C72DF}" type="presParOf" srcId="{9B5899B6-5D05-44AC-89EA-0E4146CE3C2F}" destId="{C6DBE87C-4D26-4C99-8325-8AC9F4A86986}" srcOrd="4" destOrd="0" presId="urn:microsoft.com/office/officeart/2005/8/layout/cycle3"/>
    <dgm:cxn modelId="{4E5D3603-0795-48EC-B2D1-D78E5D2DA411}" type="presParOf" srcId="{9B5899B6-5D05-44AC-89EA-0E4146CE3C2F}" destId="{EF36737F-8D24-4E27-ADC2-C45E31ACCD39}" srcOrd="5" destOrd="0" presId="urn:microsoft.com/office/officeart/2005/8/layout/cycle3"/>
    <dgm:cxn modelId="{A0E1E3A6-1014-4955-8383-4275635F8E71}" type="presParOf" srcId="{9B5899B6-5D05-44AC-89EA-0E4146CE3C2F}" destId="{1C9E18E2-E373-433E-B709-E5E33EC74E14}" srcOrd="6" destOrd="0" presId="urn:microsoft.com/office/officeart/2005/8/layout/cycle3"/>
    <dgm:cxn modelId="{CA168A70-D10A-40A7-8218-D3F638F30241}" type="presParOf" srcId="{9B5899B6-5D05-44AC-89EA-0E4146CE3C2F}" destId="{0842FFA5-E114-4770-991B-4AE18A0F34C1}" srcOrd="7" destOrd="0" presId="urn:microsoft.com/office/officeart/2005/8/layout/cycle3"/>
    <dgm:cxn modelId="{968A8BC7-6D1B-46B0-A667-A6A4C8099F42}" type="presParOf" srcId="{9B5899B6-5D05-44AC-89EA-0E4146CE3C2F}" destId="{E94B979C-3244-4147-9044-09D8763D2EB8}" srcOrd="8" destOrd="0" presId="urn:microsoft.com/office/officeart/2005/8/layout/cycle3"/>
    <dgm:cxn modelId="{2D7D18D7-E4AA-4205-9A5B-7779E5147ABD}" type="presParOf" srcId="{9B5899B6-5D05-44AC-89EA-0E4146CE3C2F}" destId="{1FA59751-9C2C-4469-A863-0DAFBF6AC45D}" srcOrd="9" destOrd="0" presId="urn:microsoft.com/office/officeart/2005/8/layout/cycle3"/>
    <dgm:cxn modelId="{999E27BD-0FFC-4F66-8BFA-30D5260FBEC3}" type="presParOf" srcId="{9B5899B6-5D05-44AC-89EA-0E4146CE3C2F}" destId="{F3627A93-9BDC-4568-9549-213867FEDC48}" srcOrd="10"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9F91F3-D048-48E7-AB0F-3D082DFD9CE5}"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29A62DC3-6431-451F-9849-3F5AC7C8FB32}">
      <dgm:prSet/>
      <dgm:spPr>
        <a:ln>
          <a:solidFill>
            <a:srgbClr val="1E22AA"/>
          </a:solidFill>
        </a:ln>
      </dgm:spPr>
      <dgm:t>
        <a:bodyPr/>
        <a:lstStyle/>
        <a:p>
          <a:pPr algn="ctr"/>
          <a:r>
            <a:rPr lang="en-US" dirty="0">
              <a:solidFill>
                <a:schemeClr val="tx1"/>
              </a:solidFill>
              <a:latin typeface="HelveticaNeueLT Std" panose="020B08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Reconnect Program</a:t>
          </a:r>
          <a:endParaRPr lang="en-US" dirty="0">
            <a:solidFill>
              <a:schemeClr val="tx1"/>
            </a:solidFill>
            <a:latin typeface="HelveticaNeueLT Std" panose="020B0804020202020204" pitchFamily="34" charset="0"/>
          </a:endParaRPr>
        </a:p>
      </dgm:t>
    </dgm:pt>
    <dgm:pt modelId="{3DF91807-A242-4C58-A29D-D4A9EA0CBC81}" type="parTrans" cxnId="{C9074502-CA67-4EFB-BA5F-0B01ABB74D2A}">
      <dgm:prSet/>
      <dgm:spPr/>
      <dgm:t>
        <a:bodyPr/>
        <a:lstStyle/>
        <a:p>
          <a:endParaRPr lang="en-AU">
            <a:solidFill>
              <a:schemeClr val="tx1"/>
            </a:solidFill>
          </a:endParaRPr>
        </a:p>
      </dgm:t>
    </dgm:pt>
    <dgm:pt modelId="{9A40E3D7-1612-4856-A9A6-AD940D432BAC}" type="sibTrans" cxnId="{C9074502-CA67-4EFB-BA5F-0B01ABB74D2A}">
      <dgm:prSet/>
      <dgm:spPr/>
      <dgm:t>
        <a:bodyPr/>
        <a:lstStyle/>
        <a:p>
          <a:endParaRPr lang="en-AU">
            <a:solidFill>
              <a:schemeClr val="tx1"/>
            </a:solidFill>
          </a:endParaRPr>
        </a:p>
      </dgm:t>
    </dgm:pt>
    <dgm:pt modelId="{F1227177-BFE6-4789-AFD5-5BA778BC9611}">
      <dgm:prSet phldr="0"/>
      <dgm:spPr>
        <a:ln>
          <a:solidFill>
            <a:srgbClr val="1E22AA"/>
          </a:solidFill>
        </a:ln>
      </dgm:spPr>
      <dgm:t>
        <a:bodyPr/>
        <a:lstStyle/>
        <a:p>
          <a:r>
            <a:rPr lang="en-US" dirty="0">
              <a:solidFill>
                <a:schemeClr val="tx1"/>
              </a:solidFill>
              <a:latin typeface="HelveticaNeueLT Std"/>
              <a:hlinkClick xmlns:r="http://schemas.openxmlformats.org/officeDocument/2006/relationships" r:id="rId2">
                <a:extLst>
                  <a:ext uri="{A12FA001-AC4F-418D-AE19-62706E023703}">
                    <ahyp:hlinkClr xmlns:ahyp="http://schemas.microsoft.com/office/drawing/2018/hyperlinkcolor" val="tx"/>
                  </a:ext>
                </a:extLst>
              </a:hlinkClick>
            </a:rPr>
            <a:t>CourseSeeker</a:t>
          </a:r>
          <a:endParaRPr lang="en-US" dirty="0">
            <a:solidFill>
              <a:schemeClr val="tx1"/>
            </a:solidFill>
            <a:latin typeface="HelveticaNeueLT Std"/>
          </a:endParaRPr>
        </a:p>
      </dgm:t>
    </dgm:pt>
    <dgm:pt modelId="{FBB16050-8AC9-4622-A7CE-80559C11F147}" type="parTrans" cxnId="{91A5C203-F5FF-44D8-8461-92D2525413EC}">
      <dgm:prSet/>
      <dgm:spPr/>
      <dgm:t>
        <a:bodyPr/>
        <a:lstStyle/>
        <a:p>
          <a:endParaRPr lang="en-AU">
            <a:solidFill>
              <a:schemeClr val="tx1"/>
            </a:solidFill>
          </a:endParaRPr>
        </a:p>
      </dgm:t>
    </dgm:pt>
    <dgm:pt modelId="{7920A6E9-6130-40F9-8933-3D793A2650A0}" type="sibTrans" cxnId="{91A5C203-F5FF-44D8-8461-92D2525413EC}">
      <dgm:prSet/>
      <dgm:spPr/>
      <dgm:t>
        <a:bodyPr/>
        <a:lstStyle/>
        <a:p>
          <a:endParaRPr lang="en-AU">
            <a:solidFill>
              <a:schemeClr val="tx1"/>
            </a:solidFill>
          </a:endParaRPr>
        </a:p>
      </dgm:t>
    </dgm:pt>
    <dgm:pt modelId="{96B34E6A-01B5-4374-BA73-8BA9F5020031}">
      <dgm:prSet phldr="0"/>
      <dgm:spPr>
        <a:ln>
          <a:solidFill>
            <a:srgbClr val="1E22AA"/>
          </a:solidFill>
        </a:ln>
      </dgm:spPr>
      <dgm:t>
        <a:bodyPr/>
        <a:lstStyle/>
        <a:p>
          <a:r>
            <a:rPr lang="en-US" dirty="0">
              <a:solidFill>
                <a:schemeClr val="tx1"/>
              </a:solidFill>
              <a:latin typeface="HelveticaNeueLT Std"/>
              <a:hlinkClick xmlns:r="http://schemas.openxmlformats.org/officeDocument/2006/relationships" r:id="rId3">
                <a:extLst>
                  <a:ext uri="{A12FA001-AC4F-418D-AE19-62706E023703}">
                    <ahyp:hlinkClr xmlns:ahyp="http://schemas.microsoft.com/office/drawing/2018/hyperlinkcolor" val="tx"/>
                  </a:ext>
                </a:extLst>
              </a:hlinkClick>
            </a:rPr>
            <a:t>Australian Apprenticeships Pathways</a:t>
          </a:r>
          <a:endParaRPr lang="en-US" dirty="0">
            <a:solidFill>
              <a:schemeClr val="tx1"/>
            </a:solidFill>
            <a:latin typeface="HelveticaNeueLT Std"/>
          </a:endParaRPr>
        </a:p>
      </dgm:t>
    </dgm:pt>
    <dgm:pt modelId="{055BE04E-F315-4ECB-85E5-1FB1E53734DE}" type="parTrans" cxnId="{5283E93F-0FB2-4930-85BB-FC43034CCBB6}">
      <dgm:prSet/>
      <dgm:spPr/>
      <dgm:t>
        <a:bodyPr/>
        <a:lstStyle/>
        <a:p>
          <a:endParaRPr lang="en-AU">
            <a:solidFill>
              <a:schemeClr val="tx1"/>
            </a:solidFill>
          </a:endParaRPr>
        </a:p>
      </dgm:t>
    </dgm:pt>
    <dgm:pt modelId="{B16DC700-8A79-422B-9B08-F4597C023E44}" type="sibTrans" cxnId="{5283E93F-0FB2-4930-85BB-FC43034CCBB6}">
      <dgm:prSet/>
      <dgm:spPr/>
      <dgm:t>
        <a:bodyPr/>
        <a:lstStyle/>
        <a:p>
          <a:endParaRPr lang="en-AU">
            <a:solidFill>
              <a:schemeClr val="tx1"/>
            </a:solidFill>
          </a:endParaRPr>
        </a:p>
      </dgm:t>
    </dgm:pt>
    <dgm:pt modelId="{613783C9-3F58-4069-BB5D-9AFACB7CF1CB}">
      <dgm:prSet/>
      <dgm:spPr>
        <a:ln>
          <a:solidFill>
            <a:srgbClr val="1E22AA"/>
          </a:solidFill>
        </a:ln>
      </dgm:spPr>
      <dgm:t>
        <a:bodyPr/>
        <a:lstStyle/>
        <a:p>
          <a:pPr algn="ctr"/>
          <a:r>
            <a:rPr lang="en-US" dirty="0">
              <a:solidFill>
                <a:schemeClr val="tx1"/>
              </a:solidFill>
              <a:latin typeface="HelveticaNeueLT Std" panose="020B08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Jobs and Skills Centre</a:t>
          </a:r>
          <a:endParaRPr lang="en-US" dirty="0">
            <a:solidFill>
              <a:schemeClr val="tx1"/>
            </a:solidFill>
            <a:latin typeface="HelveticaNeueLT Std" panose="020B0804020202020204" pitchFamily="34" charset="0"/>
          </a:endParaRPr>
        </a:p>
      </dgm:t>
    </dgm:pt>
    <dgm:pt modelId="{0CA9E243-148B-42B3-B30A-7683E33614F5}" type="parTrans" cxnId="{43B77E31-AE7E-4E37-BBD3-54FD470440E2}">
      <dgm:prSet/>
      <dgm:spPr/>
      <dgm:t>
        <a:bodyPr/>
        <a:lstStyle/>
        <a:p>
          <a:endParaRPr lang="en-AU">
            <a:solidFill>
              <a:schemeClr val="tx1"/>
            </a:solidFill>
          </a:endParaRPr>
        </a:p>
      </dgm:t>
    </dgm:pt>
    <dgm:pt modelId="{A8C879E8-81F1-47F9-BCD1-68EABC97C88B}" type="sibTrans" cxnId="{43B77E31-AE7E-4E37-BBD3-54FD470440E2}">
      <dgm:prSet/>
      <dgm:spPr/>
      <dgm:t>
        <a:bodyPr/>
        <a:lstStyle/>
        <a:p>
          <a:endParaRPr lang="en-AU">
            <a:solidFill>
              <a:schemeClr val="tx1"/>
            </a:solidFill>
          </a:endParaRPr>
        </a:p>
      </dgm:t>
    </dgm:pt>
    <dgm:pt modelId="{3BEEF58A-0C92-4F50-BD6C-BE4EA7D73D78}">
      <dgm:prSet phldr="0"/>
      <dgm:spPr>
        <a:ln>
          <a:solidFill>
            <a:srgbClr val="1E22AA"/>
          </a:solidFill>
        </a:ln>
      </dgm:spPr>
      <dgm:t>
        <a:bodyPr/>
        <a:lstStyle/>
        <a:p>
          <a:r>
            <a:rPr lang="en-US" dirty="0">
              <a:solidFill>
                <a:schemeClr val="tx1"/>
              </a:solidFill>
              <a:latin typeface="HelveticaNeueLT Std"/>
              <a:hlinkClick xmlns:r="http://schemas.openxmlformats.org/officeDocument/2006/relationships" r:id="rId5">
                <a:extLst>
                  <a:ext uri="{A12FA001-AC4F-418D-AE19-62706E023703}">
                    <ahyp:hlinkClr xmlns:ahyp="http://schemas.microsoft.com/office/drawing/2018/hyperlinkcolor" val="tx"/>
                  </a:ext>
                </a:extLst>
              </a:hlinkClick>
            </a:rPr>
            <a:t>Department of Education</a:t>
          </a:r>
          <a:endParaRPr lang="en-US" dirty="0">
            <a:solidFill>
              <a:schemeClr val="tx1"/>
            </a:solidFill>
            <a:latin typeface="HelveticaNeueLT Std"/>
          </a:endParaRPr>
        </a:p>
      </dgm:t>
    </dgm:pt>
    <dgm:pt modelId="{B00723D1-6C96-4541-9DC3-508B3F59C166}" type="parTrans" cxnId="{69EC3FE6-8E27-41C3-8526-EF3C21E50F9E}">
      <dgm:prSet/>
      <dgm:spPr/>
      <dgm:t>
        <a:bodyPr/>
        <a:lstStyle/>
        <a:p>
          <a:endParaRPr lang="en-AU">
            <a:solidFill>
              <a:schemeClr val="tx1"/>
            </a:solidFill>
          </a:endParaRPr>
        </a:p>
      </dgm:t>
    </dgm:pt>
    <dgm:pt modelId="{0721223E-5D3A-407A-A78A-A02DC99CD962}" type="sibTrans" cxnId="{69EC3FE6-8E27-41C3-8526-EF3C21E50F9E}">
      <dgm:prSet/>
      <dgm:spPr/>
      <dgm:t>
        <a:bodyPr/>
        <a:lstStyle/>
        <a:p>
          <a:endParaRPr lang="en-AU">
            <a:solidFill>
              <a:schemeClr val="tx1"/>
            </a:solidFill>
          </a:endParaRPr>
        </a:p>
      </dgm:t>
    </dgm:pt>
    <dgm:pt modelId="{53528188-CC3E-4BA9-A74C-AF0EF9F84DFE}">
      <dgm:prSet phldr="0"/>
      <dgm:spPr>
        <a:ln>
          <a:solidFill>
            <a:srgbClr val="1E22AA"/>
          </a:solidFill>
        </a:ln>
      </dgm:spPr>
      <dgm:t>
        <a:bodyPr/>
        <a:lstStyle/>
        <a:p>
          <a:r>
            <a:rPr lang="en-US" dirty="0">
              <a:solidFill>
                <a:schemeClr val="tx1"/>
              </a:solidFill>
              <a:latin typeface="HelveticaNeueLT Std"/>
              <a:hlinkClick xmlns:r="http://schemas.openxmlformats.org/officeDocument/2006/relationships" r:id="rId6">
                <a:extLst>
                  <a:ext uri="{A12FA001-AC4F-418D-AE19-62706E023703}">
                    <ahyp:hlinkClr xmlns:ahyp="http://schemas.microsoft.com/office/drawing/2018/hyperlinkcolor" val="tx"/>
                  </a:ext>
                </a:extLst>
              </a:hlinkClick>
            </a:rPr>
            <a:t>Apprenticeship Support</a:t>
          </a:r>
          <a:endParaRPr lang="en-US" dirty="0">
            <a:solidFill>
              <a:schemeClr val="tx1"/>
            </a:solidFill>
            <a:latin typeface="HelveticaNeueLT Std"/>
          </a:endParaRPr>
        </a:p>
      </dgm:t>
    </dgm:pt>
    <dgm:pt modelId="{FE1C200E-379A-464D-83DD-2B5489DFA484}" type="parTrans" cxnId="{FB48AECE-F85B-472E-A04D-A942BDD8B75C}">
      <dgm:prSet/>
      <dgm:spPr/>
      <dgm:t>
        <a:bodyPr/>
        <a:lstStyle/>
        <a:p>
          <a:endParaRPr lang="en-AU">
            <a:solidFill>
              <a:schemeClr val="tx1"/>
            </a:solidFill>
          </a:endParaRPr>
        </a:p>
      </dgm:t>
    </dgm:pt>
    <dgm:pt modelId="{4CDD7112-44AF-44E7-9EA6-FBEBB7673670}" type="sibTrans" cxnId="{FB48AECE-F85B-472E-A04D-A942BDD8B75C}">
      <dgm:prSet/>
      <dgm:spPr/>
      <dgm:t>
        <a:bodyPr/>
        <a:lstStyle/>
        <a:p>
          <a:endParaRPr lang="en-AU">
            <a:solidFill>
              <a:schemeClr val="tx1"/>
            </a:solidFill>
          </a:endParaRPr>
        </a:p>
      </dgm:t>
    </dgm:pt>
    <dgm:pt modelId="{9ED2FA02-BB46-4C7E-8369-1E780DB7A478}">
      <dgm:prSet phldr="0"/>
      <dgm:spPr>
        <a:ln>
          <a:solidFill>
            <a:srgbClr val="1E22AA"/>
          </a:solidFill>
        </a:ln>
      </dgm:spPr>
      <dgm:t>
        <a:bodyPr/>
        <a:lstStyle/>
        <a:p>
          <a:r>
            <a:rPr lang="en-US" dirty="0">
              <a:solidFill>
                <a:schemeClr val="tx1"/>
              </a:solidFill>
              <a:latin typeface="HelveticaNeueLT Std"/>
              <a:hlinkClick xmlns:r="http://schemas.openxmlformats.org/officeDocument/2006/relationships" r:id="rId7">
                <a:extLst>
                  <a:ext uri="{A12FA001-AC4F-418D-AE19-62706E023703}">
                    <ahyp:hlinkClr xmlns:ahyp="http://schemas.microsoft.com/office/drawing/2018/hyperlinkcolor" val="tx"/>
                  </a:ext>
                </a:extLst>
              </a:hlinkClick>
            </a:rPr>
            <a:t>Australian Volunteers</a:t>
          </a:r>
          <a:endParaRPr lang="en-US" dirty="0">
            <a:solidFill>
              <a:schemeClr val="tx1"/>
            </a:solidFill>
            <a:latin typeface="HelveticaNeueLT Std"/>
          </a:endParaRPr>
        </a:p>
      </dgm:t>
    </dgm:pt>
    <dgm:pt modelId="{2FB64E2C-C907-4C15-AECB-5A817CC52EFC}" type="parTrans" cxnId="{FBE83961-F452-46EE-ACDA-32730659590F}">
      <dgm:prSet/>
      <dgm:spPr/>
      <dgm:t>
        <a:bodyPr/>
        <a:lstStyle/>
        <a:p>
          <a:endParaRPr lang="en-AU">
            <a:solidFill>
              <a:schemeClr val="tx1"/>
            </a:solidFill>
          </a:endParaRPr>
        </a:p>
      </dgm:t>
    </dgm:pt>
    <dgm:pt modelId="{3EABDAAA-95AA-4A0A-B843-300AB48074C4}" type="sibTrans" cxnId="{FBE83961-F452-46EE-ACDA-32730659590F}">
      <dgm:prSet/>
      <dgm:spPr/>
      <dgm:t>
        <a:bodyPr/>
        <a:lstStyle/>
        <a:p>
          <a:endParaRPr lang="en-AU">
            <a:solidFill>
              <a:schemeClr val="tx1"/>
            </a:solidFill>
          </a:endParaRPr>
        </a:p>
      </dgm:t>
    </dgm:pt>
    <dgm:pt modelId="{85EA8EB2-507D-4B26-88C0-6E83E2222F05}" type="pres">
      <dgm:prSet presAssocID="{ED9F91F3-D048-48E7-AB0F-3D082DFD9CE5}" presName="hierChild1" presStyleCnt="0">
        <dgm:presLayoutVars>
          <dgm:chPref val="1"/>
          <dgm:dir/>
          <dgm:animOne val="branch"/>
          <dgm:animLvl val="lvl"/>
          <dgm:resizeHandles/>
        </dgm:presLayoutVars>
      </dgm:prSet>
      <dgm:spPr/>
    </dgm:pt>
    <dgm:pt modelId="{26DDE8EE-FE66-4B00-B0F9-D3F75076E1FD}" type="pres">
      <dgm:prSet presAssocID="{29A62DC3-6431-451F-9849-3F5AC7C8FB32}" presName="hierRoot1" presStyleCnt="0"/>
      <dgm:spPr/>
    </dgm:pt>
    <dgm:pt modelId="{47414EBC-EA4F-4F7E-A753-0C4F8AEDB220}" type="pres">
      <dgm:prSet presAssocID="{29A62DC3-6431-451F-9849-3F5AC7C8FB32}" presName="composite" presStyleCnt="0"/>
      <dgm:spPr/>
    </dgm:pt>
    <dgm:pt modelId="{28431C94-EFE4-40BB-950E-E3F19B21F701}" type="pres">
      <dgm:prSet presAssocID="{29A62DC3-6431-451F-9849-3F5AC7C8FB32}" presName="background" presStyleLbl="node0" presStyleIdx="0" presStyleCnt="7"/>
      <dgm:spPr>
        <a:solidFill>
          <a:srgbClr val="1E22AA"/>
        </a:solidFill>
        <a:ln>
          <a:solidFill>
            <a:srgbClr val="1E22AA"/>
          </a:solidFill>
        </a:ln>
      </dgm:spPr>
    </dgm:pt>
    <dgm:pt modelId="{386D58BD-4722-4E81-9C80-D05DB3D4FC65}" type="pres">
      <dgm:prSet presAssocID="{29A62DC3-6431-451F-9849-3F5AC7C8FB32}" presName="text" presStyleLbl="fgAcc0" presStyleIdx="0" presStyleCnt="7">
        <dgm:presLayoutVars>
          <dgm:chPref val="3"/>
        </dgm:presLayoutVars>
      </dgm:prSet>
      <dgm:spPr/>
    </dgm:pt>
    <dgm:pt modelId="{4EC1847B-F8F6-40CF-8AF1-F0FF29918CBE}" type="pres">
      <dgm:prSet presAssocID="{29A62DC3-6431-451F-9849-3F5AC7C8FB32}" presName="hierChild2" presStyleCnt="0"/>
      <dgm:spPr/>
    </dgm:pt>
    <dgm:pt modelId="{C5F09BFC-6933-4F5A-AC82-25C0E4EDDD29}" type="pres">
      <dgm:prSet presAssocID="{613783C9-3F58-4069-BB5D-9AFACB7CF1CB}" presName="hierRoot1" presStyleCnt="0"/>
      <dgm:spPr/>
    </dgm:pt>
    <dgm:pt modelId="{D5B94BA4-5ED4-462C-A22B-BB71C6A97140}" type="pres">
      <dgm:prSet presAssocID="{613783C9-3F58-4069-BB5D-9AFACB7CF1CB}" presName="composite" presStyleCnt="0"/>
      <dgm:spPr/>
    </dgm:pt>
    <dgm:pt modelId="{7FB12AF8-BC90-434F-91C4-31DB78CE99EC}" type="pres">
      <dgm:prSet presAssocID="{613783C9-3F58-4069-BB5D-9AFACB7CF1CB}" presName="background" presStyleLbl="node0" presStyleIdx="1" presStyleCnt="7"/>
      <dgm:spPr>
        <a:solidFill>
          <a:srgbClr val="1E22AA"/>
        </a:solidFill>
        <a:ln>
          <a:solidFill>
            <a:srgbClr val="1E22AA"/>
          </a:solidFill>
        </a:ln>
      </dgm:spPr>
    </dgm:pt>
    <dgm:pt modelId="{402A1B85-E15E-444E-BE28-D96D42C157D0}" type="pres">
      <dgm:prSet presAssocID="{613783C9-3F58-4069-BB5D-9AFACB7CF1CB}" presName="text" presStyleLbl="fgAcc0" presStyleIdx="1" presStyleCnt="7">
        <dgm:presLayoutVars>
          <dgm:chPref val="3"/>
        </dgm:presLayoutVars>
      </dgm:prSet>
      <dgm:spPr/>
    </dgm:pt>
    <dgm:pt modelId="{89E471E9-6006-45DF-98A6-5B0816E8F3AB}" type="pres">
      <dgm:prSet presAssocID="{613783C9-3F58-4069-BB5D-9AFACB7CF1CB}" presName="hierChild2" presStyleCnt="0"/>
      <dgm:spPr/>
    </dgm:pt>
    <dgm:pt modelId="{AC68517C-363B-4F65-A408-9085F3584F32}" type="pres">
      <dgm:prSet presAssocID="{F1227177-BFE6-4789-AFD5-5BA778BC9611}" presName="hierRoot1" presStyleCnt="0"/>
      <dgm:spPr/>
    </dgm:pt>
    <dgm:pt modelId="{31FA734A-E113-4EF0-A199-43AE3191B5A0}" type="pres">
      <dgm:prSet presAssocID="{F1227177-BFE6-4789-AFD5-5BA778BC9611}" presName="composite" presStyleCnt="0"/>
      <dgm:spPr/>
    </dgm:pt>
    <dgm:pt modelId="{3B9EBE7D-FD84-43DA-AD79-9EE34E670545}" type="pres">
      <dgm:prSet presAssocID="{F1227177-BFE6-4789-AFD5-5BA778BC9611}" presName="background" presStyleLbl="node0" presStyleIdx="2" presStyleCnt="7"/>
      <dgm:spPr>
        <a:solidFill>
          <a:srgbClr val="1E22AA"/>
        </a:solidFill>
        <a:ln>
          <a:solidFill>
            <a:srgbClr val="1E22AA"/>
          </a:solidFill>
        </a:ln>
      </dgm:spPr>
    </dgm:pt>
    <dgm:pt modelId="{DBBDB9CE-C9B1-418B-B2E6-00734393059C}" type="pres">
      <dgm:prSet presAssocID="{F1227177-BFE6-4789-AFD5-5BA778BC9611}" presName="text" presStyleLbl="fgAcc0" presStyleIdx="2" presStyleCnt="7">
        <dgm:presLayoutVars>
          <dgm:chPref val="3"/>
        </dgm:presLayoutVars>
      </dgm:prSet>
      <dgm:spPr/>
    </dgm:pt>
    <dgm:pt modelId="{9A75ED8A-2123-43B1-915C-AA07A9D9808E}" type="pres">
      <dgm:prSet presAssocID="{F1227177-BFE6-4789-AFD5-5BA778BC9611}" presName="hierChild2" presStyleCnt="0"/>
      <dgm:spPr/>
    </dgm:pt>
    <dgm:pt modelId="{7ED6272A-0069-4083-8099-1879FEFC69C3}" type="pres">
      <dgm:prSet presAssocID="{96B34E6A-01B5-4374-BA73-8BA9F5020031}" presName="hierRoot1" presStyleCnt="0"/>
      <dgm:spPr/>
    </dgm:pt>
    <dgm:pt modelId="{AB0BF66B-7B32-44AA-A279-6FBEE6FAAA9C}" type="pres">
      <dgm:prSet presAssocID="{96B34E6A-01B5-4374-BA73-8BA9F5020031}" presName="composite" presStyleCnt="0"/>
      <dgm:spPr/>
    </dgm:pt>
    <dgm:pt modelId="{E83950CB-5BDB-447A-9BE5-5169BA84CB7C}" type="pres">
      <dgm:prSet presAssocID="{96B34E6A-01B5-4374-BA73-8BA9F5020031}" presName="background" presStyleLbl="node0" presStyleIdx="3" presStyleCnt="7"/>
      <dgm:spPr>
        <a:solidFill>
          <a:srgbClr val="1E22AA"/>
        </a:solidFill>
        <a:ln>
          <a:solidFill>
            <a:srgbClr val="1E22AA"/>
          </a:solidFill>
        </a:ln>
      </dgm:spPr>
    </dgm:pt>
    <dgm:pt modelId="{CFD1A32B-9452-4239-AD3C-979F480F27B7}" type="pres">
      <dgm:prSet presAssocID="{96B34E6A-01B5-4374-BA73-8BA9F5020031}" presName="text" presStyleLbl="fgAcc0" presStyleIdx="3" presStyleCnt="7">
        <dgm:presLayoutVars>
          <dgm:chPref val="3"/>
        </dgm:presLayoutVars>
      </dgm:prSet>
      <dgm:spPr/>
    </dgm:pt>
    <dgm:pt modelId="{4E5CBAD8-5866-4C18-A5CF-CCBF4742B933}" type="pres">
      <dgm:prSet presAssocID="{96B34E6A-01B5-4374-BA73-8BA9F5020031}" presName="hierChild2" presStyleCnt="0"/>
      <dgm:spPr/>
    </dgm:pt>
    <dgm:pt modelId="{D998E3B7-06AE-4707-A49A-61A21E09F90A}" type="pres">
      <dgm:prSet presAssocID="{3BEEF58A-0C92-4F50-BD6C-BE4EA7D73D78}" presName="hierRoot1" presStyleCnt="0"/>
      <dgm:spPr/>
    </dgm:pt>
    <dgm:pt modelId="{36C63B4B-AAD0-4DAD-B6B9-6B20D19C3CB3}" type="pres">
      <dgm:prSet presAssocID="{3BEEF58A-0C92-4F50-BD6C-BE4EA7D73D78}" presName="composite" presStyleCnt="0"/>
      <dgm:spPr/>
    </dgm:pt>
    <dgm:pt modelId="{01BDFD3C-8E3B-484E-B716-0B234338DB40}" type="pres">
      <dgm:prSet presAssocID="{3BEEF58A-0C92-4F50-BD6C-BE4EA7D73D78}" presName="background" presStyleLbl="node0" presStyleIdx="4" presStyleCnt="7"/>
      <dgm:spPr>
        <a:solidFill>
          <a:srgbClr val="1E22AA"/>
        </a:solidFill>
        <a:ln>
          <a:solidFill>
            <a:srgbClr val="1E22AA"/>
          </a:solidFill>
        </a:ln>
      </dgm:spPr>
    </dgm:pt>
    <dgm:pt modelId="{8A7342DB-2BDA-4193-8B19-078588DBED80}" type="pres">
      <dgm:prSet presAssocID="{3BEEF58A-0C92-4F50-BD6C-BE4EA7D73D78}" presName="text" presStyleLbl="fgAcc0" presStyleIdx="4" presStyleCnt="7">
        <dgm:presLayoutVars>
          <dgm:chPref val="3"/>
        </dgm:presLayoutVars>
      </dgm:prSet>
      <dgm:spPr/>
    </dgm:pt>
    <dgm:pt modelId="{86092350-724C-45F0-8122-55235416DF72}" type="pres">
      <dgm:prSet presAssocID="{3BEEF58A-0C92-4F50-BD6C-BE4EA7D73D78}" presName="hierChild2" presStyleCnt="0"/>
      <dgm:spPr/>
    </dgm:pt>
    <dgm:pt modelId="{836CEB0D-A171-48FC-83DC-4F3D90A1CF24}" type="pres">
      <dgm:prSet presAssocID="{53528188-CC3E-4BA9-A74C-AF0EF9F84DFE}" presName="hierRoot1" presStyleCnt="0"/>
      <dgm:spPr/>
    </dgm:pt>
    <dgm:pt modelId="{53F3F6B7-50FA-4A7C-9EAB-21A55573714B}" type="pres">
      <dgm:prSet presAssocID="{53528188-CC3E-4BA9-A74C-AF0EF9F84DFE}" presName="composite" presStyleCnt="0"/>
      <dgm:spPr/>
    </dgm:pt>
    <dgm:pt modelId="{681A4A26-B88A-4609-9BDE-676DC85A18DE}" type="pres">
      <dgm:prSet presAssocID="{53528188-CC3E-4BA9-A74C-AF0EF9F84DFE}" presName="background" presStyleLbl="node0" presStyleIdx="5" presStyleCnt="7"/>
      <dgm:spPr>
        <a:solidFill>
          <a:srgbClr val="1E22AA"/>
        </a:solidFill>
        <a:ln>
          <a:solidFill>
            <a:srgbClr val="1E22AA"/>
          </a:solidFill>
        </a:ln>
      </dgm:spPr>
    </dgm:pt>
    <dgm:pt modelId="{199ED716-18AB-4107-9087-64DA34192B0C}" type="pres">
      <dgm:prSet presAssocID="{53528188-CC3E-4BA9-A74C-AF0EF9F84DFE}" presName="text" presStyleLbl="fgAcc0" presStyleIdx="5" presStyleCnt="7">
        <dgm:presLayoutVars>
          <dgm:chPref val="3"/>
        </dgm:presLayoutVars>
      </dgm:prSet>
      <dgm:spPr/>
    </dgm:pt>
    <dgm:pt modelId="{01929E17-1E15-451B-9DA7-7BFDBC00238A}" type="pres">
      <dgm:prSet presAssocID="{53528188-CC3E-4BA9-A74C-AF0EF9F84DFE}" presName="hierChild2" presStyleCnt="0"/>
      <dgm:spPr/>
    </dgm:pt>
    <dgm:pt modelId="{5F6871BE-E64B-4891-9C11-2A577FD675B2}" type="pres">
      <dgm:prSet presAssocID="{9ED2FA02-BB46-4C7E-8369-1E780DB7A478}" presName="hierRoot1" presStyleCnt="0"/>
      <dgm:spPr/>
    </dgm:pt>
    <dgm:pt modelId="{B1B6464E-66D0-4594-92CB-6383952E330C}" type="pres">
      <dgm:prSet presAssocID="{9ED2FA02-BB46-4C7E-8369-1E780DB7A478}" presName="composite" presStyleCnt="0"/>
      <dgm:spPr/>
    </dgm:pt>
    <dgm:pt modelId="{861A18C0-064F-4EA9-978B-2656EBC67977}" type="pres">
      <dgm:prSet presAssocID="{9ED2FA02-BB46-4C7E-8369-1E780DB7A478}" presName="background" presStyleLbl="node0" presStyleIdx="6" presStyleCnt="7"/>
      <dgm:spPr>
        <a:solidFill>
          <a:srgbClr val="1E22AA"/>
        </a:solidFill>
        <a:ln>
          <a:solidFill>
            <a:srgbClr val="1E22AA"/>
          </a:solidFill>
        </a:ln>
      </dgm:spPr>
    </dgm:pt>
    <dgm:pt modelId="{BEB9E1C6-D500-45AC-8495-0FA1FA9D5869}" type="pres">
      <dgm:prSet presAssocID="{9ED2FA02-BB46-4C7E-8369-1E780DB7A478}" presName="text" presStyleLbl="fgAcc0" presStyleIdx="6" presStyleCnt="7">
        <dgm:presLayoutVars>
          <dgm:chPref val="3"/>
        </dgm:presLayoutVars>
      </dgm:prSet>
      <dgm:spPr/>
    </dgm:pt>
    <dgm:pt modelId="{5CF99C2A-7C5D-45E4-BB83-37DD8D757939}" type="pres">
      <dgm:prSet presAssocID="{9ED2FA02-BB46-4C7E-8369-1E780DB7A478}" presName="hierChild2" presStyleCnt="0"/>
      <dgm:spPr/>
    </dgm:pt>
  </dgm:ptLst>
  <dgm:cxnLst>
    <dgm:cxn modelId="{C9074502-CA67-4EFB-BA5F-0B01ABB74D2A}" srcId="{ED9F91F3-D048-48E7-AB0F-3D082DFD9CE5}" destId="{29A62DC3-6431-451F-9849-3F5AC7C8FB32}" srcOrd="0" destOrd="0" parTransId="{3DF91807-A242-4C58-A29D-D4A9EA0CBC81}" sibTransId="{9A40E3D7-1612-4856-A9A6-AD940D432BAC}"/>
    <dgm:cxn modelId="{91A5C203-F5FF-44D8-8461-92D2525413EC}" srcId="{ED9F91F3-D048-48E7-AB0F-3D082DFD9CE5}" destId="{F1227177-BFE6-4789-AFD5-5BA778BC9611}" srcOrd="2" destOrd="0" parTransId="{FBB16050-8AC9-4622-A7CE-80559C11F147}" sibTransId="{7920A6E9-6130-40F9-8933-3D793A2650A0}"/>
    <dgm:cxn modelId="{F05E9219-5464-44BD-8445-3B0FFBBD9960}" type="presOf" srcId="{ED9F91F3-D048-48E7-AB0F-3D082DFD9CE5}" destId="{85EA8EB2-507D-4B26-88C0-6E83E2222F05}" srcOrd="0" destOrd="0" presId="urn:microsoft.com/office/officeart/2005/8/layout/hierarchy1"/>
    <dgm:cxn modelId="{43B77E31-AE7E-4E37-BBD3-54FD470440E2}" srcId="{ED9F91F3-D048-48E7-AB0F-3D082DFD9CE5}" destId="{613783C9-3F58-4069-BB5D-9AFACB7CF1CB}" srcOrd="1" destOrd="0" parTransId="{0CA9E243-148B-42B3-B30A-7683E33614F5}" sibTransId="{A8C879E8-81F1-47F9-BCD1-68EABC97C88B}"/>
    <dgm:cxn modelId="{5283E93F-0FB2-4930-85BB-FC43034CCBB6}" srcId="{ED9F91F3-D048-48E7-AB0F-3D082DFD9CE5}" destId="{96B34E6A-01B5-4374-BA73-8BA9F5020031}" srcOrd="3" destOrd="0" parTransId="{055BE04E-F315-4ECB-85E5-1FB1E53734DE}" sibTransId="{B16DC700-8A79-422B-9B08-F4597C023E44}"/>
    <dgm:cxn modelId="{FBE83961-F452-46EE-ACDA-32730659590F}" srcId="{ED9F91F3-D048-48E7-AB0F-3D082DFD9CE5}" destId="{9ED2FA02-BB46-4C7E-8369-1E780DB7A478}" srcOrd="6" destOrd="0" parTransId="{2FB64E2C-C907-4C15-AECB-5A817CC52EFC}" sibTransId="{3EABDAAA-95AA-4A0A-B843-300AB48074C4}"/>
    <dgm:cxn modelId="{D0B2897F-4552-4BBC-BD6E-28215D128E5F}" type="presOf" srcId="{29A62DC3-6431-451F-9849-3F5AC7C8FB32}" destId="{386D58BD-4722-4E81-9C80-D05DB3D4FC65}" srcOrd="0" destOrd="0" presId="urn:microsoft.com/office/officeart/2005/8/layout/hierarchy1"/>
    <dgm:cxn modelId="{985A608B-C162-41AC-AA24-215987C0E26A}" type="presOf" srcId="{96B34E6A-01B5-4374-BA73-8BA9F5020031}" destId="{CFD1A32B-9452-4239-AD3C-979F480F27B7}" srcOrd="0" destOrd="0" presId="urn:microsoft.com/office/officeart/2005/8/layout/hierarchy1"/>
    <dgm:cxn modelId="{972BEF8B-EA6C-4AC4-BD52-1CAD128CE9DB}" type="presOf" srcId="{613783C9-3F58-4069-BB5D-9AFACB7CF1CB}" destId="{402A1B85-E15E-444E-BE28-D96D42C157D0}" srcOrd="0" destOrd="0" presId="urn:microsoft.com/office/officeart/2005/8/layout/hierarchy1"/>
    <dgm:cxn modelId="{F7726AA0-CFF8-46EE-A120-1C5838041274}" type="presOf" srcId="{53528188-CC3E-4BA9-A74C-AF0EF9F84DFE}" destId="{199ED716-18AB-4107-9087-64DA34192B0C}" srcOrd="0" destOrd="0" presId="urn:microsoft.com/office/officeart/2005/8/layout/hierarchy1"/>
    <dgm:cxn modelId="{F31F26C0-0EBF-4DBF-9706-2C61E18B827E}" type="presOf" srcId="{3BEEF58A-0C92-4F50-BD6C-BE4EA7D73D78}" destId="{8A7342DB-2BDA-4193-8B19-078588DBED80}" srcOrd="0" destOrd="0" presId="urn:microsoft.com/office/officeart/2005/8/layout/hierarchy1"/>
    <dgm:cxn modelId="{FB48AECE-F85B-472E-A04D-A942BDD8B75C}" srcId="{ED9F91F3-D048-48E7-AB0F-3D082DFD9CE5}" destId="{53528188-CC3E-4BA9-A74C-AF0EF9F84DFE}" srcOrd="5" destOrd="0" parTransId="{FE1C200E-379A-464D-83DD-2B5489DFA484}" sibTransId="{4CDD7112-44AF-44E7-9EA6-FBEBB7673670}"/>
    <dgm:cxn modelId="{8E253CCF-E486-4A6B-B61D-B28EC0440984}" type="presOf" srcId="{9ED2FA02-BB46-4C7E-8369-1E780DB7A478}" destId="{BEB9E1C6-D500-45AC-8495-0FA1FA9D5869}" srcOrd="0" destOrd="0" presId="urn:microsoft.com/office/officeart/2005/8/layout/hierarchy1"/>
    <dgm:cxn modelId="{2FD83FD3-28EC-48FE-8884-9C691FDF3326}" type="presOf" srcId="{F1227177-BFE6-4789-AFD5-5BA778BC9611}" destId="{DBBDB9CE-C9B1-418B-B2E6-00734393059C}" srcOrd="0" destOrd="0" presId="urn:microsoft.com/office/officeart/2005/8/layout/hierarchy1"/>
    <dgm:cxn modelId="{69EC3FE6-8E27-41C3-8526-EF3C21E50F9E}" srcId="{ED9F91F3-D048-48E7-AB0F-3D082DFD9CE5}" destId="{3BEEF58A-0C92-4F50-BD6C-BE4EA7D73D78}" srcOrd="4" destOrd="0" parTransId="{B00723D1-6C96-4541-9DC3-508B3F59C166}" sibTransId="{0721223E-5D3A-407A-A78A-A02DC99CD962}"/>
    <dgm:cxn modelId="{D976CEAF-A151-448A-B5EC-60D3AB8A90B4}" type="presParOf" srcId="{85EA8EB2-507D-4B26-88C0-6E83E2222F05}" destId="{26DDE8EE-FE66-4B00-B0F9-D3F75076E1FD}" srcOrd="0" destOrd="0" presId="urn:microsoft.com/office/officeart/2005/8/layout/hierarchy1"/>
    <dgm:cxn modelId="{A5ECCAFA-C5BA-43AA-A275-EFC145C1D81B}" type="presParOf" srcId="{26DDE8EE-FE66-4B00-B0F9-D3F75076E1FD}" destId="{47414EBC-EA4F-4F7E-A753-0C4F8AEDB220}" srcOrd="0" destOrd="0" presId="urn:microsoft.com/office/officeart/2005/8/layout/hierarchy1"/>
    <dgm:cxn modelId="{2C3B5C35-458A-4563-8E0E-42EC27298CD6}" type="presParOf" srcId="{47414EBC-EA4F-4F7E-A753-0C4F8AEDB220}" destId="{28431C94-EFE4-40BB-950E-E3F19B21F701}" srcOrd="0" destOrd="0" presId="urn:microsoft.com/office/officeart/2005/8/layout/hierarchy1"/>
    <dgm:cxn modelId="{B442D5A8-3C92-4FAE-88AF-E65AC72B051C}" type="presParOf" srcId="{47414EBC-EA4F-4F7E-A753-0C4F8AEDB220}" destId="{386D58BD-4722-4E81-9C80-D05DB3D4FC65}" srcOrd="1" destOrd="0" presId="urn:microsoft.com/office/officeart/2005/8/layout/hierarchy1"/>
    <dgm:cxn modelId="{D318B004-CCE7-44D0-8CD4-4566DD4A8A67}" type="presParOf" srcId="{26DDE8EE-FE66-4B00-B0F9-D3F75076E1FD}" destId="{4EC1847B-F8F6-40CF-8AF1-F0FF29918CBE}" srcOrd="1" destOrd="0" presId="urn:microsoft.com/office/officeart/2005/8/layout/hierarchy1"/>
    <dgm:cxn modelId="{327AEC16-0BF9-4266-9CD6-99C3EC50412B}" type="presParOf" srcId="{85EA8EB2-507D-4B26-88C0-6E83E2222F05}" destId="{C5F09BFC-6933-4F5A-AC82-25C0E4EDDD29}" srcOrd="1" destOrd="0" presId="urn:microsoft.com/office/officeart/2005/8/layout/hierarchy1"/>
    <dgm:cxn modelId="{624C2BAA-911C-4755-A1B6-9A6C54DE99AA}" type="presParOf" srcId="{C5F09BFC-6933-4F5A-AC82-25C0E4EDDD29}" destId="{D5B94BA4-5ED4-462C-A22B-BB71C6A97140}" srcOrd="0" destOrd="0" presId="urn:microsoft.com/office/officeart/2005/8/layout/hierarchy1"/>
    <dgm:cxn modelId="{43395C47-32DA-4515-82AD-5C410298C4D8}" type="presParOf" srcId="{D5B94BA4-5ED4-462C-A22B-BB71C6A97140}" destId="{7FB12AF8-BC90-434F-91C4-31DB78CE99EC}" srcOrd="0" destOrd="0" presId="urn:microsoft.com/office/officeart/2005/8/layout/hierarchy1"/>
    <dgm:cxn modelId="{503709D1-8933-4DD6-BE50-917F8F834596}" type="presParOf" srcId="{D5B94BA4-5ED4-462C-A22B-BB71C6A97140}" destId="{402A1B85-E15E-444E-BE28-D96D42C157D0}" srcOrd="1" destOrd="0" presId="urn:microsoft.com/office/officeart/2005/8/layout/hierarchy1"/>
    <dgm:cxn modelId="{43F648E8-3F61-4F90-A3A2-45CE9DF69098}" type="presParOf" srcId="{C5F09BFC-6933-4F5A-AC82-25C0E4EDDD29}" destId="{89E471E9-6006-45DF-98A6-5B0816E8F3AB}" srcOrd="1" destOrd="0" presId="urn:microsoft.com/office/officeart/2005/8/layout/hierarchy1"/>
    <dgm:cxn modelId="{3DA2F71E-B67D-4222-9F5C-F18DF0A3D1A1}" type="presParOf" srcId="{85EA8EB2-507D-4B26-88C0-6E83E2222F05}" destId="{AC68517C-363B-4F65-A408-9085F3584F32}" srcOrd="2" destOrd="0" presId="urn:microsoft.com/office/officeart/2005/8/layout/hierarchy1"/>
    <dgm:cxn modelId="{27DE2F7A-F3FB-4723-8BB4-BD878F3E5EDE}" type="presParOf" srcId="{AC68517C-363B-4F65-A408-9085F3584F32}" destId="{31FA734A-E113-4EF0-A199-43AE3191B5A0}" srcOrd="0" destOrd="0" presId="urn:microsoft.com/office/officeart/2005/8/layout/hierarchy1"/>
    <dgm:cxn modelId="{4D1E6D39-991E-4102-83A5-C3A4DBF360CF}" type="presParOf" srcId="{31FA734A-E113-4EF0-A199-43AE3191B5A0}" destId="{3B9EBE7D-FD84-43DA-AD79-9EE34E670545}" srcOrd="0" destOrd="0" presId="urn:microsoft.com/office/officeart/2005/8/layout/hierarchy1"/>
    <dgm:cxn modelId="{16B063D0-7D56-4B45-B8D9-7B305CC86251}" type="presParOf" srcId="{31FA734A-E113-4EF0-A199-43AE3191B5A0}" destId="{DBBDB9CE-C9B1-418B-B2E6-00734393059C}" srcOrd="1" destOrd="0" presId="urn:microsoft.com/office/officeart/2005/8/layout/hierarchy1"/>
    <dgm:cxn modelId="{279BFF60-2E42-4429-83D0-1373B58C475D}" type="presParOf" srcId="{AC68517C-363B-4F65-A408-9085F3584F32}" destId="{9A75ED8A-2123-43B1-915C-AA07A9D9808E}" srcOrd="1" destOrd="0" presId="urn:microsoft.com/office/officeart/2005/8/layout/hierarchy1"/>
    <dgm:cxn modelId="{5DBCD2BD-9A27-4574-B40C-FC2CAAEDB6C3}" type="presParOf" srcId="{85EA8EB2-507D-4B26-88C0-6E83E2222F05}" destId="{7ED6272A-0069-4083-8099-1879FEFC69C3}" srcOrd="3" destOrd="0" presId="urn:microsoft.com/office/officeart/2005/8/layout/hierarchy1"/>
    <dgm:cxn modelId="{63FBF249-B033-4B94-B6B2-A01DF5932283}" type="presParOf" srcId="{7ED6272A-0069-4083-8099-1879FEFC69C3}" destId="{AB0BF66B-7B32-44AA-A279-6FBEE6FAAA9C}" srcOrd="0" destOrd="0" presId="urn:microsoft.com/office/officeart/2005/8/layout/hierarchy1"/>
    <dgm:cxn modelId="{F9B87CFA-5668-4539-A80B-9528811F03BE}" type="presParOf" srcId="{AB0BF66B-7B32-44AA-A279-6FBEE6FAAA9C}" destId="{E83950CB-5BDB-447A-9BE5-5169BA84CB7C}" srcOrd="0" destOrd="0" presId="urn:microsoft.com/office/officeart/2005/8/layout/hierarchy1"/>
    <dgm:cxn modelId="{C524EE35-C3F7-4A56-9EF7-C6CCD37FC21F}" type="presParOf" srcId="{AB0BF66B-7B32-44AA-A279-6FBEE6FAAA9C}" destId="{CFD1A32B-9452-4239-AD3C-979F480F27B7}" srcOrd="1" destOrd="0" presId="urn:microsoft.com/office/officeart/2005/8/layout/hierarchy1"/>
    <dgm:cxn modelId="{3A45B75A-F0A8-4463-A4BD-1CCDA318E5B0}" type="presParOf" srcId="{7ED6272A-0069-4083-8099-1879FEFC69C3}" destId="{4E5CBAD8-5866-4C18-A5CF-CCBF4742B933}" srcOrd="1" destOrd="0" presId="urn:microsoft.com/office/officeart/2005/8/layout/hierarchy1"/>
    <dgm:cxn modelId="{211B651E-5118-44E9-BDA7-4DD6C28FA4C2}" type="presParOf" srcId="{85EA8EB2-507D-4B26-88C0-6E83E2222F05}" destId="{D998E3B7-06AE-4707-A49A-61A21E09F90A}" srcOrd="4" destOrd="0" presId="urn:microsoft.com/office/officeart/2005/8/layout/hierarchy1"/>
    <dgm:cxn modelId="{4FBE2ADD-1CBF-4609-9199-DCD78568ACAF}" type="presParOf" srcId="{D998E3B7-06AE-4707-A49A-61A21E09F90A}" destId="{36C63B4B-AAD0-4DAD-B6B9-6B20D19C3CB3}" srcOrd="0" destOrd="0" presId="urn:microsoft.com/office/officeart/2005/8/layout/hierarchy1"/>
    <dgm:cxn modelId="{7DBB23B7-D2FE-41D6-AFBD-F915BF4883C3}" type="presParOf" srcId="{36C63B4B-AAD0-4DAD-B6B9-6B20D19C3CB3}" destId="{01BDFD3C-8E3B-484E-B716-0B234338DB40}" srcOrd="0" destOrd="0" presId="urn:microsoft.com/office/officeart/2005/8/layout/hierarchy1"/>
    <dgm:cxn modelId="{479ADBA9-29E6-4483-84F0-D658FB96A04A}" type="presParOf" srcId="{36C63B4B-AAD0-4DAD-B6B9-6B20D19C3CB3}" destId="{8A7342DB-2BDA-4193-8B19-078588DBED80}" srcOrd="1" destOrd="0" presId="urn:microsoft.com/office/officeart/2005/8/layout/hierarchy1"/>
    <dgm:cxn modelId="{CC8765F7-E726-453E-9099-3CAB16DA7AF3}" type="presParOf" srcId="{D998E3B7-06AE-4707-A49A-61A21E09F90A}" destId="{86092350-724C-45F0-8122-55235416DF72}" srcOrd="1" destOrd="0" presId="urn:microsoft.com/office/officeart/2005/8/layout/hierarchy1"/>
    <dgm:cxn modelId="{2F29A67D-2B22-48C6-9C51-E0C5C483E326}" type="presParOf" srcId="{85EA8EB2-507D-4B26-88C0-6E83E2222F05}" destId="{836CEB0D-A171-48FC-83DC-4F3D90A1CF24}" srcOrd="5" destOrd="0" presId="urn:microsoft.com/office/officeart/2005/8/layout/hierarchy1"/>
    <dgm:cxn modelId="{DFF6EA12-0274-46EA-8E04-193F9D797D8A}" type="presParOf" srcId="{836CEB0D-A171-48FC-83DC-4F3D90A1CF24}" destId="{53F3F6B7-50FA-4A7C-9EAB-21A55573714B}" srcOrd="0" destOrd="0" presId="urn:microsoft.com/office/officeart/2005/8/layout/hierarchy1"/>
    <dgm:cxn modelId="{1E44AE70-6FCE-4050-AAE4-8934037D9758}" type="presParOf" srcId="{53F3F6B7-50FA-4A7C-9EAB-21A55573714B}" destId="{681A4A26-B88A-4609-9BDE-676DC85A18DE}" srcOrd="0" destOrd="0" presId="urn:microsoft.com/office/officeart/2005/8/layout/hierarchy1"/>
    <dgm:cxn modelId="{E7123062-4B93-408C-B464-3EEFC6350AF1}" type="presParOf" srcId="{53F3F6B7-50FA-4A7C-9EAB-21A55573714B}" destId="{199ED716-18AB-4107-9087-64DA34192B0C}" srcOrd="1" destOrd="0" presId="urn:microsoft.com/office/officeart/2005/8/layout/hierarchy1"/>
    <dgm:cxn modelId="{BD996725-3076-4F4A-909D-539D4C8B5AAF}" type="presParOf" srcId="{836CEB0D-A171-48FC-83DC-4F3D90A1CF24}" destId="{01929E17-1E15-451B-9DA7-7BFDBC00238A}" srcOrd="1" destOrd="0" presId="urn:microsoft.com/office/officeart/2005/8/layout/hierarchy1"/>
    <dgm:cxn modelId="{82FC236A-F21E-43EA-9733-5B43018FDA37}" type="presParOf" srcId="{85EA8EB2-507D-4B26-88C0-6E83E2222F05}" destId="{5F6871BE-E64B-4891-9C11-2A577FD675B2}" srcOrd="6" destOrd="0" presId="urn:microsoft.com/office/officeart/2005/8/layout/hierarchy1"/>
    <dgm:cxn modelId="{9CA7C3B3-3C5E-473B-8DCE-987A9B4E83E7}" type="presParOf" srcId="{5F6871BE-E64B-4891-9C11-2A577FD675B2}" destId="{B1B6464E-66D0-4594-92CB-6383952E330C}" srcOrd="0" destOrd="0" presId="urn:microsoft.com/office/officeart/2005/8/layout/hierarchy1"/>
    <dgm:cxn modelId="{80221900-16ED-4A6D-9C87-17DBCB7C431D}" type="presParOf" srcId="{B1B6464E-66D0-4594-92CB-6383952E330C}" destId="{861A18C0-064F-4EA9-978B-2656EBC67977}" srcOrd="0" destOrd="0" presId="urn:microsoft.com/office/officeart/2005/8/layout/hierarchy1"/>
    <dgm:cxn modelId="{8BDEE797-E468-45C2-985F-07966E427ADA}" type="presParOf" srcId="{B1B6464E-66D0-4594-92CB-6383952E330C}" destId="{BEB9E1C6-D500-45AC-8495-0FA1FA9D5869}" srcOrd="1" destOrd="0" presId="urn:microsoft.com/office/officeart/2005/8/layout/hierarchy1"/>
    <dgm:cxn modelId="{51D17381-66D2-4A8E-9F7E-E415DFB1CC54}" type="presParOf" srcId="{5F6871BE-E64B-4891-9C11-2A577FD675B2}" destId="{5CF99C2A-7C5D-45E4-BB83-37DD8D757939}"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9F91F3-D048-48E7-AB0F-3D082DFD9CE5}"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AF9ACC3A-24C9-4732-9F92-614EC4C71FDA}">
      <dgm:prSet/>
      <dgm:spPr>
        <a:ln>
          <a:solidFill>
            <a:srgbClr val="1E22AA"/>
          </a:solidFill>
        </a:ln>
      </dgm:spPr>
      <dgm:t>
        <a:bodyPr/>
        <a:lstStyle/>
        <a:p>
          <a:r>
            <a:rPr lang="en-AU" dirty="0" err="1">
              <a:solidFill>
                <a:schemeClr val="tx1"/>
              </a:solidFill>
              <a:latin typeface="HelveticaNeueLT Std"/>
              <a:hlinkClick xmlns:r="http://schemas.openxmlformats.org/officeDocument/2006/relationships" r:id="rId1">
                <a:extLst>
                  <a:ext uri="{A12FA001-AC4F-418D-AE19-62706E023703}">
                    <ahyp:hlinkClr xmlns:ahyp="http://schemas.microsoft.com/office/drawing/2018/hyperlinkcolor" val="tx"/>
                  </a:ext>
                </a:extLst>
              </a:hlinkClick>
            </a:rPr>
            <a:t>Myfuture</a:t>
          </a:r>
          <a:endParaRPr lang="en-US" dirty="0">
            <a:solidFill>
              <a:schemeClr val="tx1"/>
            </a:solidFill>
            <a:latin typeface="HelveticaNeueLT Std"/>
          </a:endParaRPr>
        </a:p>
      </dgm:t>
    </dgm:pt>
    <dgm:pt modelId="{02428C9E-98B9-4FE1-9E4C-560042B3DC80}" type="parTrans" cxnId="{E109CAD6-F040-4CC0-A224-DB124411BF72}">
      <dgm:prSet/>
      <dgm:spPr/>
      <dgm:t>
        <a:bodyPr/>
        <a:lstStyle/>
        <a:p>
          <a:endParaRPr lang="en-US">
            <a:solidFill>
              <a:schemeClr val="tx1"/>
            </a:solidFill>
          </a:endParaRPr>
        </a:p>
      </dgm:t>
    </dgm:pt>
    <dgm:pt modelId="{91F6F40D-92F9-4AFB-B512-F7DEBFCC2FB2}" type="sibTrans" cxnId="{E109CAD6-F040-4CC0-A224-DB124411BF72}">
      <dgm:prSet/>
      <dgm:spPr/>
      <dgm:t>
        <a:bodyPr/>
        <a:lstStyle/>
        <a:p>
          <a:endParaRPr lang="en-US">
            <a:solidFill>
              <a:schemeClr val="tx1"/>
            </a:solidFill>
          </a:endParaRPr>
        </a:p>
      </dgm:t>
    </dgm:pt>
    <dgm:pt modelId="{ACC0E90A-89A7-4687-A36A-B5BA56AA5D59}">
      <dgm:prSet/>
      <dgm:spPr>
        <a:ln>
          <a:solidFill>
            <a:srgbClr val="1E22AA"/>
          </a:solidFill>
        </a:ln>
      </dgm:spPr>
      <dgm:t>
        <a:bodyPr/>
        <a:lstStyle/>
        <a:p>
          <a:r>
            <a:rPr lang="en-AU" dirty="0">
              <a:solidFill>
                <a:schemeClr val="tx1"/>
              </a:solidFill>
              <a:latin typeface="HelveticaNeueLT Std" panose="020B08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Services Australia</a:t>
          </a:r>
          <a:endParaRPr lang="en-US" dirty="0">
            <a:solidFill>
              <a:schemeClr val="tx1"/>
            </a:solidFill>
            <a:latin typeface="HelveticaNeueLT Std" panose="020B0804020202020204" pitchFamily="34" charset="0"/>
          </a:endParaRPr>
        </a:p>
      </dgm:t>
    </dgm:pt>
    <dgm:pt modelId="{D3C3C9B5-58A9-4BC6-9C94-A13FE207CCCA}" type="parTrans" cxnId="{72175C87-48CF-44BD-80B1-8F66195AF54B}">
      <dgm:prSet/>
      <dgm:spPr/>
      <dgm:t>
        <a:bodyPr/>
        <a:lstStyle/>
        <a:p>
          <a:endParaRPr lang="en-US">
            <a:solidFill>
              <a:schemeClr val="tx1"/>
            </a:solidFill>
          </a:endParaRPr>
        </a:p>
      </dgm:t>
    </dgm:pt>
    <dgm:pt modelId="{EDB5E918-B8B7-4483-9042-FF016B0B39FC}" type="sibTrans" cxnId="{72175C87-48CF-44BD-80B1-8F66195AF54B}">
      <dgm:prSet/>
      <dgm:spPr/>
      <dgm:t>
        <a:bodyPr/>
        <a:lstStyle/>
        <a:p>
          <a:endParaRPr lang="en-US">
            <a:solidFill>
              <a:schemeClr val="tx1"/>
            </a:solidFill>
          </a:endParaRPr>
        </a:p>
      </dgm:t>
    </dgm:pt>
    <dgm:pt modelId="{7CD89E1B-E721-4D16-9440-47E58E5BB163}">
      <dgm:prSet/>
      <dgm:spPr>
        <a:ln>
          <a:solidFill>
            <a:srgbClr val="1E22AA"/>
          </a:solidFill>
        </a:ln>
      </dgm:spPr>
      <dgm:t>
        <a:bodyPr/>
        <a:lstStyle/>
        <a:p>
          <a:r>
            <a:rPr lang="en-AU" dirty="0">
              <a:solidFill>
                <a:schemeClr val="tx1"/>
              </a:solidFill>
              <a:latin typeface="HelveticaNeueLT Std" panose="020B08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Study Australia</a:t>
          </a:r>
          <a:endParaRPr lang="en-US" dirty="0">
            <a:solidFill>
              <a:schemeClr val="tx1"/>
            </a:solidFill>
            <a:latin typeface="HelveticaNeueLT Std" panose="020B0804020202020204" pitchFamily="34" charset="0"/>
          </a:endParaRPr>
        </a:p>
      </dgm:t>
    </dgm:pt>
    <dgm:pt modelId="{02A4C609-D06A-4EBC-95EB-125886EA03BE}" type="parTrans" cxnId="{5B67968A-552A-43C8-AE3C-5E9E20AD0E06}">
      <dgm:prSet/>
      <dgm:spPr/>
      <dgm:t>
        <a:bodyPr/>
        <a:lstStyle/>
        <a:p>
          <a:endParaRPr lang="en-US">
            <a:solidFill>
              <a:schemeClr val="tx1"/>
            </a:solidFill>
          </a:endParaRPr>
        </a:p>
      </dgm:t>
    </dgm:pt>
    <dgm:pt modelId="{EC3AF82D-3ED6-4D33-B194-486886652D42}" type="sibTrans" cxnId="{5B67968A-552A-43C8-AE3C-5E9E20AD0E06}">
      <dgm:prSet/>
      <dgm:spPr/>
      <dgm:t>
        <a:bodyPr/>
        <a:lstStyle/>
        <a:p>
          <a:endParaRPr lang="en-US">
            <a:solidFill>
              <a:schemeClr val="tx1"/>
            </a:solidFill>
          </a:endParaRPr>
        </a:p>
      </dgm:t>
    </dgm:pt>
    <dgm:pt modelId="{40B87E03-D9F6-45CA-9AA4-942899808BC4}">
      <dgm:prSet/>
      <dgm:spPr>
        <a:ln>
          <a:solidFill>
            <a:srgbClr val="1E22AA"/>
          </a:solidFill>
        </a:ln>
      </dgm:spPr>
      <dgm:t>
        <a:bodyPr/>
        <a:lstStyle/>
        <a:p>
          <a:r>
            <a:rPr lang="en-AU" dirty="0">
              <a:solidFill>
                <a:schemeClr val="tx1"/>
              </a:solidFill>
              <a:latin typeface="HelveticaNeueLT Std" panose="020B0804020202020204" pitchFamily="34" charset="0"/>
            </a:rPr>
            <a:t>The Uni/TAFE you are interested in/enrolled in</a:t>
          </a:r>
          <a:endParaRPr lang="en-US" dirty="0">
            <a:solidFill>
              <a:schemeClr val="tx1"/>
            </a:solidFill>
            <a:latin typeface="HelveticaNeueLT Std" panose="020B0804020202020204" pitchFamily="34" charset="0"/>
          </a:endParaRPr>
        </a:p>
      </dgm:t>
    </dgm:pt>
    <dgm:pt modelId="{BFA3D9D2-5177-4D32-A537-C9335453FE0A}" type="parTrans" cxnId="{86336E53-0B22-43F8-BA37-CEE9DB2E7BC7}">
      <dgm:prSet/>
      <dgm:spPr/>
      <dgm:t>
        <a:bodyPr/>
        <a:lstStyle/>
        <a:p>
          <a:endParaRPr lang="en-US">
            <a:solidFill>
              <a:schemeClr val="tx1"/>
            </a:solidFill>
          </a:endParaRPr>
        </a:p>
      </dgm:t>
    </dgm:pt>
    <dgm:pt modelId="{C064BA07-5FB9-41C6-B945-19E45C28AC02}" type="sibTrans" cxnId="{86336E53-0B22-43F8-BA37-CEE9DB2E7BC7}">
      <dgm:prSet/>
      <dgm:spPr/>
      <dgm:t>
        <a:bodyPr/>
        <a:lstStyle/>
        <a:p>
          <a:endParaRPr lang="en-US">
            <a:solidFill>
              <a:schemeClr val="tx1"/>
            </a:solidFill>
          </a:endParaRPr>
        </a:p>
      </dgm:t>
    </dgm:pt>
    <dgm:pt modelId="{2CA92482-E096-4AD9-89F4-76D3770C156D}">
      <dgm:prSet/>
      <dgm:spPr>
        <a:ln>
          <a:solidFill>
            <a:srgbClr val="1E22AA"/>
          </a:solidFill>
        </a:ln>
      </dgm:spPr>
      <dgm:t>
        <a:bodyPr/>
        <a:lstStyle/>
        <a:p>
          <a:r>
            <a:rPr lang="en-US" dirty="0">
              <a:solidFill>
                <a:schemeClr val="tx1"/>
              </a:solidFill>
              <a:latin typeface="HelveticaNeueLT Std" panose="020B08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Study Assist</a:t>
          </a:r>
          <a:endParaRPr lang="en-US" dirty="0">
            <a:solidFill>
              <a:schemeClr val="tx1"/>
            </a:solidFill>
            <a:latin typeface="HelveticaNeueLT Std" panose="020B0804020202020204" pitchFamily="34" charset="0"/>
          </a:endParaRPr>
        </a:p>
      </dgm:t>
    </dgm:pt>
    <dgm:pt modelId="{874EF479-7C26-4A53-9273-F6CE955C0DB6}" type="parTrans" cxnId="{E67FD1ED-9CD5-4D10-8D09-211187E06393}">
      <dgm:prSet/>
      <dgm:spPr/>
      <dgm:t>
        <a:bodyPr/>
        <a:lstStyle/>
        <a:p>
          <a:endParaRPr lang="en-AU">
            <a:solidFill>
              <a:schemeClr val="tx1"/>
            </a:solidFill>
          </a:endParaRPr>
        </a:p>
      </dgm:t>
    </dgm:pt>
    <dgm:pt modelId="{784767AB-5812-4670-9E3A-D24DB88904F7}" type="sibTrans" cxnId="{E67FD1ED-9CD5-4D10-8D09-211187E06393}">
      <dgm:prSet/>
      <dgm:spPr/>
      <dgm:t>
        <a:bodyPr/>
        <a:lstStyle/>
        <a:p>
          <a:endParaRPr lang="en-AU">
            <a:solidFill>
              <a:schemeClr val="tx1"/>
            </a:solidFill>
          </a:endParaRPr>
        </a:p>
      </dgm:t>
    </dgm:pt>
    <dgm:pt modelId="{5308FF57-2E74-4098-9100-770EFB2B8C26}">
      <dgm:prSet/>
      <dgm:spPr>
        <a:ln>
          <a:solidFill>
            <a:srgbClr val="1E22AA"/>
          </a:solidFill>
        </a:ln>
      </dgm:spPr>
      <dgm:t>
        <a:bodyPr/>
        <a:lstStyle/>
        <a:p>
          <a:r>
            <a:rPr lang="en-US" dirty="0">
              <a:solidFill>
                <a:schemeClr val="tx1"/>
              </a:solidFill>
              <a:latin typeface="HelveticaNeueLT Std" panose="020B08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VTAC</a:t>
          </a:r>
          <a:endParaRPr lang="en-US" dirty="0">
            <a:solidFill>
              <a:schemeClr val="tx1"/>
            </a:solidFill>
            <a:latin typeface="HelveticaNeueLT Std" panose="020B0804020202020204" pitchFamily="34" charset="0"/>
          </a:endParaRPr>
        </a:p>
      </dgm:t>
    </dgm:pt>
    <dgm:pt modelId="{F9574436-091C-4967-82F2-0A02B924DEA3}" type="parTrans" cxnId="{9F93C498-D8CD-47F1-9F9F-A91FF858D69D}">
      <dgm:prSet/>
      <dgm:spPr/>
      <dgm:t>
        <a:bodyPr/>
        <a:lstStyle/>
        <a:p>
          <a:endParaRPr lang="en-AU">
            <a:solidFill>
              <a:schemeClr val="tx1"/>
            </a:solidFill>
          </a:endParaRPr>
        </a:p>
      </dgm:t>
    </dgm:pt>
    <dgm:pt modelId="{586DA02D-2838-4F5A-BFF1-9C2A0562DF44}" type="sibTrans" cxnId="{9F93C498-D8CD-47F1-9F9F-A91FF858D69D}">
      <dgm:prSet/>
      <dgm:spPr/>
      <dgm:t>
        <a:bodyPr/>
        <a:lstStyle/>
        <a:p>
          <a:endParaRPr lang="en-AU">
            <a:solidFill>
              <a:schemeClr val="tx1"/>
            </a:solidFill>
          </a:endParaRPr>
        </a:p>
      </dgm:t>
    </dgm:pt>
    <dgm:pt modelId="{3BD25BA9-185F-43EA-A20D-25500CD50004}">
      <dgm:prSet/>
      <dgm:spPr>
        <a:ln>
          <a:solidFill>
            <a:srgbClr val="1E22AA"/>
          </a:solidFill>
        </a:ln>
      </dgm:spPr>
      <dgm:t>
        <a:bodyPr/>
        <a:lstStyle/>
        <a:p>
          <a:r>
            <a:rPr lang="en-US" dirty="0">
              <a:solidFill>
                <a:schemeClr val="tx1"/>
              </a:solidFill>
              <a:latin typeface="HelveticaNeueLT Std" panose="020B0804020202020204" pitchFamily="34" charset="0"/>
              <a:hlinkClick xmlns:r="http://schemas.openxmlformats.org/officeDocument/2006/relationships" r:id="rId6">
                <a:extLst>
                  <a:ext uri="{A12FA001-AC4F-418D-AE19-62706E023703}">
                    <ahyp:hlinkClr xmlns:ahyp="http://schemas.microsoft.com/office/drawing/2018/hyperlinkcolor" val="tx"/>
                  </a:ext>
                </a:extLst>
              </a:hlinkClick>
            </a:rPr>
            <a:t>Year 13</a:t>
          </a:r>
          <a:endParaRPr lang="en-US" dirty="0">
            <a:solidFill>
              <a:schemeClr val="tx1"/>
            </a:solidFill>
            <a:latin typeface="HelveticaNeueLT Std" panose="020B0804020202020204" pitchFamily="34" charset="0"/>
          </a:endParaRPr>
        </a:p>
      </dgm:t>
    </dgm:pt>
    <dgm:pt modelId="{4C6BBA85-D4DB-4FC8-B682-A3FCC3C26652}" type="parTrans" cxnId="{5D344627-F412-4A7B-BA6B-BF1C346E48FD}">
      <dgm:prSet/>
      <dgm:spPr/>
      <dgm:t>
        <a:bodyPr/>
        <a:lstStyle/>
        <a:p>
          <a:endParaRPr lang="en-AU">
            <a:solidFill>
              <a:schemeClr val="tx1"/>
            </a:solidFill>
          </a:endParaRPr>
        </a:p>
      </dgm:t>
    </dgm:pt>
    <dgm:pt modelId="{B3074227-C87F-4452-93B0-D2A615DC1BDA}" type="sibTrans" cxnId="{5D344627-F412-4A7B-BA6B-BF1C346E48FD}">
      <dgm:prSet/>
      <dgm:spPr/>
      <dgm:t>
        <a:bodyPr/>
        <a:lstStyle/>
        <a:p>
          <a:endParaRPr lang="en-AU">
            <a:solidFill>
              <a:schemeClr val="tx1"/>
            </a:solidFill>
          </a:endParaRPr>
        </a:p>
      </dgm:t>
    </dgm:pt>
    <dgm:pt modelId="{85EA8EB2-507D-4B26-88C0-6E83E2222F05}" type="pres">
      <dgm:prSet presAssocID="{ED9F91F3-D048-48E7-AB0F-3D082DFD9CE5}" presName="hierChild1" presStyleCnt="0">
        <dgm:presLayoutVars>
          <dgm:chPref val="1"/>
          <dgm:dir/>
          <dgm:animOne val="branch"/>
          <dgm:animLvl val="lvl"/>
          <dgm:resizeHandles/>
        </dgm:presLayoutVars>
      </dgm:prSet>
      <dgm:spPr/>
    </dgm:pt>
    <dgm:pt modelId="{6EB922A6-AD1D-4FCD-8016-1FFB0C0819EE}" type="pres">
      <dgm:prSet presAssocID="{AF9ACC3A-24C9-4732-9F92-614EC4C71FDA}" presName="hierRoot1" presStyleCnt="0"/>
      <dgm:spPr/>
    </dgm:pt>
    <dgm:pt modelId="{1717AD00-23EB-4EE0-8709-1C421249C80B}" type="pres">
      <dgm:prSet presAssocID="{AF9ACC3A-24C9-4732-9F92-614EC4C71FDA}" presName="composite" presStyleCnt="0"/>
      <dgm:spPr/>
    </dgm:pt>
    <dgm:pt modelId="{D9155380-09CA-4EA4-A9E6-D3F9E2533741}" type="pres">
      <dgm:prSet presAssocID="{AF9ACC3A-24C9-4732-9F92-614EC4C71FDA}" presName="background" presStyleLbl="node0" presStyleIdx="0" presStyleCnt="7"/>
      <dgm:spPr>
        <a:solidFill>
          <a:srgbClr val="1E22AA"/>
        </a:solidFill>
        <a:ln>
          <a:solidFill>
            <a:srgbClr val="1E22AA"/>
          </a:solidFill>
        </a:ln>
      </dgm:spPr>
    </dgm:pt>
    <dgm:pt modelId="{C402369B-DFFD-48EA-B1B9-81E0C1980607}" type="pres">
      <dgm:prSet presAssocID="{AF9ACC3A-24C9-4732-9F92-614EC4C71FDA}" presName="text" presStyleLbl="fgAcc0" presStyleIdx="0" presStyleCnt="7">
        <dgm:presLayoutVars>
          <dgm:chPref val="3"/>
        </dgm:presLayoutVars>
      </dgm:prSet>
      <dgm:spPr/>
    </dgm:pt>
    <dgm:pt modelId="{6F2BF62A-B3DF-4D5C-886B-F4709829CBA5}" type="pres">
      <dgm:prSet presAssocID="{AF9ACC3A-24C9-4732-9F92-614EC4C71FDA}" presName="hierChild2" presStyleCnt="0"/>
      <dgm:spPr/>
    </dgm:pt>
    <dgm:pt modelId="{E5AE1D75-5F93-4665-842E-895C947D8B3C}" type="pres">
      <dgm:prSet presAssocID="{ACC0E90A-89A7-4687-A36A-B5BA56AA5D59}" presName="hierRoot1" presStyleCnt="0"/>
      <dgm:spPr/>
    </dgm:pt>
    <dgm:pt modelId="{AA5A69EF-06A3-441B-B461-76ED018BFDA2}" type="pres">
      <dgm:prSet presAssocID="{ACC0E90A-89A7-4687-A36A-B5BA56AA5D59}" presName="composite" presStyleCnt="0"/>
      <dgm:spPr/>
    </dgm:pt>
    <dgm:pt modelId="{02B15872-DD75-4869-9119-0A6DB0FAFFCD}" type="pres">
      <dgm:prSet presAssocID="{ACC0E90A-89A7-4687-A36A-B5BA56AA5D59}" presName="background" presStyleLbl="node0" presStyleIdx="1" presStyleCnt="7"/>
      <dgm:spPr>
        <a:solidFill>
          <a:srgbClr val="1E22AA"/>
        </a:solidFill>
        <a:ln>
          <a:solidFill>
            <a:srgbClr val="1E22AA"/>
          </a:solidFill>
        </a:ln>
      </dgm:spPr>
    </dgm:pt>
    <dgm:pt modelId="{6682E778-9D51-45C3-8636-D958B17D4A64}" type="pres">
      <dgm:prSet presAssocID="{ACC0E90A-89A7-4687-A36A-B5BA56AA5D59}" presName="text" presStyleLbl="fgAcc0" presStyleIdx="1" presStyleCnt="7">
        <dgm:presLayoutVars>
          <dgm:chPref val="3"/>
        </dgm:presLayoutVars>
      </dgm:prSet>
      <dgm:spPr/>
    </dgm:pt>
    <dgm:pt modelId="{6FB05901-5093-42ED-BD06-3C9407E782F8}" type="pres">
      <dgm:prSet presAssocID="{ACC0E90A-89A7-4687-A36A-B5BA56AA5D59}" presName="hierChild2" presStyleCnt="0"/>
      <dgm:spPr/>
    </dgm:pt>
    <dgm:pt modelId="{0DCD1C2C-4B71-456B-B6EF-365CC963FFDD}" type="pres">
      <dgm:prSet presAssocID="{7CD89E1B-E721-4D16-9440-47E58E5BB163}" presName="hierRoot1" presStyleCnt="0"/>
      <dgm:spPr/>
    </dgm:pt>
    <dgm:pt modelId="{F9185753-D25A-4EB4-AC7E-3F4F14B2B0CA}" type="pres">
      <dgm:prSet presAssocID="{7CD89E1B-E721-4D16-9440-47E58E5BB163}" presName="composite" presStyleCnt="0"/>
      <dgm:spPr/>
    </dgm:pt>
    <dgm:pt modelId="{C4A2FBB0-88CF-4572-8D11-052CD27C7219}" type="pres">
      <dgm:prSet presAssocID="{7CD89E1B-E721-4D16-9440-47E58E5BB163}" presName="background" presStyleLbl="node0" presStyleIdx="2" presStyleCnt="7"/>
      <dgm:spPr>
        <a:solidFill>
          <a:srgbClr val="1E22AA"/>
        </a:solidFill>
        <a:ln>
          <a:solidFill>
            <a:srgbClr val="1E22AA"/>
          </a:solidFill>
        </a:ln>
      </dgm:spPr>
    </dgm:pt>
    <dgm:pt modelId="{A615A996-7ADF-4445-86C0-4FBF4C6C5DCE}" type="pres">
      <dgm:prSet presAssocID="{7CD89E1B-E721-4D16-9440-47E58E5BB163}" presName="text" presStyleLbl="fgAcc0" presStyleIdx="2" presStyleCnt="7">
        <dgm:presLayoutVars>
          <dgm:chPref val="3"/>
        </dgm:presLayoutVars>
      </dgm:prSet>
      <dgm:spPr/>
    </dgm:pt>
    <dgm:pt modelId="{9C54488E-42AE-4A1D-9CA3-03D7282E2FCB}" type="pres">
      <dgm:prSet presAssocID="{7CD89E1B-E721-4D16-9440-47E58E5BB163}" presName="hierChild2" presStyleCnt="0"/>
      <dgm:spPr/>
    </dgm:pt>
    <dgm:pt modelId="{6FA71A9E-4E1A-471A-A81C-74B67D65D5C3}" type="pres">
      <dgm:prSet presAssocID="{40B87E03-D9F6-45CA-9AA4-942899808BC4}" presName="hierRoot1" presStyleCnt="0"/>
      <dgm:spPr/>
    </dgm:pt>
    <dgm:pt modelId="{8F3CD4D1-F270-44E9-9F98-5E60BDE92C97}" type="pres">
      <dgm:prSet presAssocID="{40B87E03-D9F6-45CA-9AA4-942899808BC4}" presName="composite" presStyleCnt="0"/>
      <dgm:spPr/>
    </dgm:pt>
    <dgm:pt modelId="{B7C85B3B-2ED0-479B-82BA-2E0775FA9BAE}" type="pres">
      <dgm:prSet presAssocID="{40B87E03-D9F6-45CA-9AA4-942899808BC4}" presName="background" presStyleLbl="node0" presStyleIdx="3" presStyleCnt="7"/>
      <dgm:spPr>
        <a:solidFill>
          <a:srgbClr val="1E22AA"/>
        </a:solidFill>
        <a:ln>
          <a:solidFill>
            <a:srgbClr val="1E22AA"/>
          </a:solidFill>
        </a:ln>
      </dgm:spPr>
    </dgm:pt>
    <dgm:pt modelId="{0D02F86C-6830-43A8-8771-8ABBBBF47612}" type="pres">
      <dgm:prSet presAssocID="{40B87E03-D9F6-45CA-9AA4-942899808BC4}" presName="text" presStyleLbl="fgAcc0" presStyleIdx="3" presStyleCnt="7">
        <dgm:presLayoutVars>
          <dgm:chPref val="3"/>
        </dgm:presLayoutVars>
      </dgm:prSet>
      <dgm:spPr/>
    </dgm:pt>
    <dgm:pt modelId="{BDBAB8A9-FE1F-4242-8DB7-C9F812BC7CFF}" type="pres">
      <dgm:prSet presAssocID="{40B87E03-D9F6-45CA-9AA4-942899808BC4}" presName="hierChild2" presStyleCnt="0"/>
      <dgm:spPr/>
    </dgm:pt>
    <dgm:pt modelId="{22A3E6D5-E26A-46F6-AED0-A62FCD28C763}" type="pres">
      <dgm:prSet presAssocID="{2CA92482-E096-4AD9-89F4-76D3770C156D}" presName="hierRoot1" presStyleCnt="0"/>
      <dgm:spPr/>
    </dgm:pt>
    <dgm:pt modelId="{A32D9407-4DB1-4F52-8F7F-ECA3A7428841}" type="pres">
      <dgm:prSet presAssocID="{2CA92482-E096-4AD9-89F4-76D3770C156D}" presName="composite" presStyleCnt="0"/>
      <dgm:spPr/>
    </dgm:pt>
    <dgm:pt modelId="{4F03BAC2-A928-485F-A0F8-6A0BA96A3F36}" type="pres">
      <dgm:prSet presAssocID="{2CA92482-E096-4AD9-89F4-76D3770C156D}" presName="background" presStyleLbl="node0" presStyleIdx="4" presStyleCnt="7"/>
      <dgm:spPr>
        <a:solidFill>
          <a:srgbClr val="1E22AA"/>
        </a:solidFill>
        <a:ln>
          <a:solidFill>
            <a:srgbClr val="1E22AA"/>
          </a:solidFill>
        </a:ln>
      </dgm:spPr>
    </dgm:pt>
    <dgm:pt modelId="{2FC7E548-E243-41E9-BCE7-CA724D666254}" type="pres">
      <dgm:prSet presAssocID="{2CA92482-E096-4AD9-89F4-76D3770C156D}" presName="text" presStyleLbl="fgAcc0" presStyleIdx="4" presStyleCnt="7">
        <dgm:presLayoutVars>
          <dgm:chPref val="3"/>
        </dgm:presLayoutVars>
      </dgm:prSet>
      <dgm:spPr/>
    </dgm:pt>
    <dgm:pt modelId="{E500198F-5C6C-47E5-8F9A-0F1B79CA9730}" type="pres">
      <dgm:prSet presAssocID="{2CA92482-E096-4AD9-89F4-76D3770C156D}" presName="hierChild2" presStyleCnt="0"/>
      <dgm:spPr/>
    </dgm:pt>
    <dgm:pt modelId="{569514B7-EAEB-4A02-8216-0A4AEE6AEE22}" type="pres">
      <dgm:prSet presAssocID="{5308FF57-2E74-4098-9100-770EFB2B8C26}" presName="hierRoot1" presStyleCnt="0"/>
      <dgm:spPr/>
    </dgm:pt>
    <dgm:pt modelId="{A7FA221E-B3B8-4650-8689-93206C314B65}" type="pres">
      <dgm:prSet presAssocID="{5308FF57-2E74-4098-9100-770EFB2B8C26}" presName="composite" presStyleCnt="0"/>
      <dgm:spPr/>
    </dgm:pt>
    <dgm:pt modelId="{3C8D7ABA-FB52-4DC6-B5A1-062702657C45}" type="pres">
      <dgm:prSet presAssocID="{5308FF57-2E74-4098-9100-770EFB2B8C26}" presName="background" presStyleLbl="node0" presStyleIdx="5" presStyleCnt="7"/>
      <dgm:spPr>
        <a:solidFill>
          <a:srgbClr val="1E22AA"/>
        </a:solidFill>
        <a:ln>
          <a:solidFill>
            <a:srgbClr val="1E22AA"/>
          </a:solidFill>
        </a:ln>
      </dgm:spPr>
    </dgm:pt>
    <dgm:pt modelId="{154DF463-2D5F-4A80-8533-BE212B396548}" type="pres">
      <dgm:prSet presAssocID="{5308FF57-2E74-4098-9100-770EFB2B8C26}" presName="text" presStyleLbl="fgAcc0" presStyleIdx="5" presStyleCnt="7">
        <dgm:presLayoutVars>
          <dgm:chPref val="3"/>
        </dgm:presLayoutVars>
      </dgm:prSet>
      <dgm:spPr/>
    </dgm:pt>
    <dgm:pt modelId="{A82DD839-9EC2-49ED-A9BA-260F734B3F72}" type="pres">
      <dgm:prSet presAssocID="{5308FF57-2E74-4098-9100-770EFB2B8C26}" presName="hierChild2" presStyleCnt="0"/>
      <dgm:spPr/>
    </dgm:pt>
    <dgm:pt modelId="{638D84E0-23BE-4B0A-AE91-2C35D92BC74D}" type="pres">
      <dgm:prSet presAssocID="{3BD25BA9-185F-43EA-A20D-25500CD50004}" presName="hierRoot1" presStyleCnt="0"/>
      <dgm:spPr/>
    </dgm:pt>
    <dgm:pt modelId="{0822A234-C8CF-4681-BF2D-2E9C6BFA7BBC}" type="pres">
      <dgm:prSet presAssocID="{3BD25BA9-185F-43EA-A20D-25500CD50004}" presName="composite" presStyleCnt="0"/>
      <dgm:spPr/>
    </dgm:pt>
    <dgm:pt modelId="{ECC706B6-F489-4082-A1D8-C16699685519}" type="pres">
      <dgm:prSet presAssocID="{3BD25BA9-185F-43EA-A20D-25500CD50004}" presName="background" presStyleLbl="node0" presStyleIdx="6" presStyleCnt="7"/>
      <dgm:spPr>
        <a:solidFill>
          <a:srgbClr val="1E22AA"/>
        </a:solidFill>
        <a:ln>
          <a:solidFill>
            <a:srgbClr val="1E22AA"/>
          </a:solidFill>
        </a:ln>
      </dgm:spPr>
    </dgm:pt>
    <dgm:pt modelId="{1318336A-AF51-4EEE-B810-235110F213F9}" type="pres">
      <dgm:prSet presAssocID="{3BD25BA9-185F-43EA-A20D-25500CD50004}" presName="text" presStyleLbl="fgAcc0" presStyleIdx="6" presStyleCnt="7">
        <dgm:presLayoutVars>
          <dgm:chPref val="3"/>
        </dgm:presLayoutVars>
      </dgm:prSet>
      <dgm:spPr/>
    </dgm:pt>
    <dgm:pt modelId="{69F5C67F-DDB4-4022-AFF2-65A23C003E9C}" type="pres">
      <dgm:prSet presAssocID="{3BD25BA9-185F-43EA-A20D-25500CD50004}" presName="hierChild2" presStyleCnt="0"/>
      <dgm:spPr/>
    </dgm:pt>
  </dgm:ptLst>
  <dgm:cxnLst>
    <dgm:cxn modelId="{F05E9219-5464-44BD-8445-3B0FFBBD9960}" type="presOf" srcId="{ED9F91F3-D048-48E7-AB0F-3D082DFD9CE5}" destId="{85EA8EB2-507D-4B26-88C0-6E83E2222F05}" srcOrd="0" destOrd="0" presId="urn:microsoft.com/office/officeart/2005/8/layout/hierarchy1"/>
    <dgm:cxn modelId="{5D344627-F412-4A7B-BA6B-BF1C346E48FD}" srcId="{ED9F91F3-D048-48E7-AB0F-3D082DFD9CE5}" destId="{3BD25BA9-185F-43EA-A20D-25500CD50004}" srcOrd="6" destOrd="0" parTransId="{4C6BBA85-D4DB-4FC8-B682-A3FCC3C26652}" sibTransId="{B3074227-C87F-4452-93B0-D2A615DC1BDA}"/>
    <dgm:cxn modelId="{9CD3A627-872F-4138-86EB-588DA180F2CC}" type="presOf" srcId="{5308FF57-2E74-4098-9100-770EFB2B8C26}" destId="{154DF463-2D5F-4A80-8533-BE212B396548}" srcOrd="0" destOrd="0" presId="urn:microsoft.com/office/officeart/2005/8/layout/hierarchy1"/>
    <dgm:cxn modelId="{655A375C-0D08-4F0D-8E3C-E9A8AE036B4F}" type="presOf" srcId="{40B87E03-D9F6-45CA-9AA4-942899808BC4}" destId="{0D02F86C-6830-43A8-8771-8ABBBBF47612}" srcOrd="0" destOrd="0" presId="urn:microsoft.com/office/officeart/2005/8/layout/hierarchy1"/>
    <dgm:cxn modelId="{D132C243-792E-4641-A348-47AB1CAFAE64}" type="presOf" srcId="{2CA92482-E096-4AD9-89F4-76D3770C156D}" destId="{2FC7E548-E243-41E9-BCE7-CA724D666254}" srcOrd="0" destOrd="0" presId="urn:microsoft.com/office/officeart/2005/8/layout/hierarchy1"/>
    <dgm:cxn modelId="{86336E53-0B22-43F8-BA37-CEE9DB2E7BC7}" srcId="{ED9F91F3-D048-48E7-AB0F-3D082DFD9CE5}" destId="{40B87E03-D9F6-45CA-9AA4-942899808BC4}" srcOrd="3" destOrd="0" parTransId="{BFA3D9D2-5177-4D32-A537-C9335453FE0A}" sibTransId="{C064BA07-5FB9-41C6-B945-19E45C28AC02}"/>
    <dgm:cxn modelId="{5C875156-9FB2-4B70-88FD-9FE431C43734}" type="presOf" srcId="{ACC0E90A-89A7-4687-A36A-B5BA56AA5D59}" destId="{6682E778-9D51-45C3-8636-D958B17D4A64}" srcOrd="0" destOrd="0" presId="urn:microsoft.com/office/officeart/2005/8/layout/hierarchy1"/>
    <dgm:cxn modelId="{467A4B5A-502D-4A78-A594-1D2AA67707C7}" type="presOf" srcId="{7CD89E1B-E721-4D16-9440-47E58E5BB163}" destId="{A615A996-7ADF-4445-86C0-4FBF4C6C5DCE}" srcOrd="0" destOrd="0" presId="urn:microsoft.com/office/officeart/2005/8/layout/hierarchy1"/>
    <dgm:cxn modelId="{72175C87-48CF-44BD-80B1-8F66195AF54B}" srcId="{ED9F91F3-D048-48E7-AB0F-3D082DFD9CE5}" destId="{ACC0E90A-89A7-4687-A36A-B5BA56AA5D59}" srcOrd="1" destOrd="0" parTransId="{D3C3C9B5-58A9-4BC6-9C94-A13FE207CCCA}" sibTransId="{EDB5E918-B8B7-4483-9042-FF016B0B39FC}"/>
    <dgm:cxn modelId="{5B67968A-552A-43C8-AE3C-5E9E20AD0E06}" srcId="{ED9F91F3-D048-48E7-AB0F-3D082DFD9CE5}" destId="{7CD89E1B-E721-4D16-9440-47E58E5BB163}" srcOrd="2" destOrd="0" parTransId="{02A4C609-D06A-4EBC-95EB-125886EA03BE}" sibTransId="{EC3AF82D-3ED6-4D33-B194-486886652D42}"/>
    <dgm:cxn modelId="{22842E98-57DB-4CE3-AA4C-40A6FF856714}" type="presOf" srcId="{3BD25BA9-185F-43EA-A20D-25500CD50004}" destId="{1318336A-AF51-4EEE-B810-235110F213F9}" srcOrd="0" destOrd="0" presId="urn:microsoft.com/office/officeart/2005/8/layout/hierarchy1"/>
    <dgm:cxn modelId="{9F93C498-D8CD-47F1-9F9F-A91FF858D69D}" srcId="{ED9F91F3-D048-48E7-AB0F-3D082DFD9CE5}" destId="{5308FF57-2E74-4098-9100-770EFB2B8C26}" srcOrd="5" destOrd="0" parTransId="{F9574436-091C-4967-82F2-0A02B924DEA3}" sibTransId="{586DA02D-2838-4F5A-BFF1-9C2A0562DF44}"/>
    <dgm:cxn modelId="{E109CAD6-F040-4CC0-A224-DB124411BF72}" srcId="{ED9F91F3-D048-48E7-AB0F-3D082DFD9CE5}" destId="{AF9ACC3A-24C9-4732-9F92-614EC4C71FDA}" srcOrd="0" destOrd="0" parTransId="{02428C9E-98B9-4FE1-9E4C-560042B3DC80}" sibTransId="{91F6F40D-92F9-4AFB-B512-F7DEBFCC2FB2}"/>
    <dgm:cxn modelId="{E67FD1ED-9CD5-4D10-8D09-211187E06393}" srcId="{ED9F91F3-D048-48E7-AB0F-3D082DFD9CE5}" destId="{2CA92482-E096-4AD9-89F4-76D3770C156D}" srcOrd="4" destOrd="0" parTransId="{874EF479-7C26-4A53-9273-F6CE955C0DB6}" sibTransId="{784767AB-5812-4670-9E3A-D24DB88904F7}"/>
    <dgm:cxn modelId="{11BC5BF1-DD93-472B-8279-7173F0FE9791}" type="presOf" srcId="{AF9ACC3A-24C9-4732-9F92-614EC4C71FDA}" destId="{C402369B-DFFD-48EA-B1B9-81E0C1980607}" srcOrd="0" destOrd="0" presId="urn:microsoft.com/office/officeart/2005/8/layout/hierarchy1"/>
    <dgm:cxn modelId="{D6E7AE9F-1785-45D7-9701-763748E7C5C6}" type="presParOf" srcId="{85EA8EB2-507D-4B26-88C0-6E83E2222F05}" destId="{6EB922A6-AD1D-4FCD-8016-1FFB0C0819EE}" srcOrd="0" destOrd="0" presId="urn:microsoft.com/office/officeart/2005/8/layout/hierarchy1"/>
    <dgm:cxn modelId="{FAE9247D-18D4-46E8-953B-12378B3A51A6}" type="presParOf" srcId="{6EB922A6-AD1D-4FCD-8016-1FFB0C0819EE}" destId="{1717AD00-23EB-4EE0-8709-1C421249C80B}" srcOrd="0" destOrd="0" presId="urn:microsoft.com/office/officeart/2005/8/layout/hierarchy1"/>
    <dgm:cxn modelId="{97244F43-C016-49C2-ACBB-DF6B5D24C476}" type="presParOf" srcId="{1717AD00-23EB-4EE0-8709-1C421249C80B}" destId="{D9155380-09CA-4EA4-A9E6-D3F9E2533741}" srcOrd="0" destOrd="0" presId="urn:microsoft.com/office/officeart/2005/8/layout/hierarchy1"/>
    <dgm:cxn modelId="{A2931227-A679-4A73-8AE8-F4797675C46D}" type="presParOf" srcId="{1717AD00-23EB-4EE0-8709-1C421249C80B}" destId="{C402369B-DFFD-48EA-B1B9-81E0C1980607}" srcOrd="1" destOrd="0" presId="urn:microsoft.com/office/officeart/2005/8/layout/hierarchy1"/>
    <dgm:cxn modelId="{8EF951D3-454A-4563-9862-EAA7B15CD090}" type="presParOf" srcId="{6EB922A6-AD1D-4FCD-8016-1FFB0C0819EE}" destId="{6F2BF62A-B3DF-4D5C-886B-F4709829CBA5}" srcOrd="1" destOrd="0" presId="urn:microsoft.com/office/officeart/2005/8/layout/hierarchy1"/>
    <dgm:cxn modelId="{F4FD0177-C824-4983-9A2D-910E7B8FD5A4}" type="presParOf" srcId="{85EA8EB2-507D-4B26-88C0-6E83E2222F05}" destId="{E5AE1D75-5F93-4665-842E-895C947D8B3C}" srcOrd="1" destOrd="0" presId="urn:microsoft.com/office/officeart/2005/8/layout/hierarchy1"/>
    <dgm:cxn modelId="{02F64D22-A06A-4845-B521-B4CA2DDD76C1}" type="presParOf" srcId="{E5AE1D75-5F93-4665-842E-895C947D8B3C}" destId="{AA5A69EF-06A3-441B-B461-76ED018BFDA2}" srcOrd="0" destOrd="0" presId="urn:microsoft.com/office/officeart/2005/8/layout/hierarchy1"/>
    <dgm:cxn modelId="{CDA4B3FF-756B-41D0-AB51-9B42A6511625}" type="presParOf" srcId="{AA5A69EF-06A3-441B-B461-76ED018BFDA2}" destId="{02B15872-DD75-4869-9119-0A6DB0FAFFCD}" srcOrd="0" destOrd="0" presId="urn:microsoft.com/office/officeart/2005/8/layout/hierarchy1"/>
    <dgm:cxn modelId="{ED788FF3-9D75-4389-99C9-0045430309DA}" type="presParOf" srcId="{AA5A69EF-06A3-441B-B461-76ED018BFDA2}" destId="{6682E778-9D51-45C3-8636-D958B17D4A64}" srcOrd="1" destOrd="0" presId="urn:microsoft.com/office/officeart/2005/8/layout/hierarchy1"/>
    <dgm:cxn modelId="{F1829B09-C449-44AA-AFC5-F8B5A51B9374}" type="presParOf" srcId="{E5AE1D75-5F93-4665-842E-895C947D8B3C}" destId="{6FB05901-5093-42ED-BD06-3C9407E782F8}" srcOrd="1" destOrd="0" presId="urn:microsoft.com/office/officeart/2005/8/layout/hierarchy1"/>
    <dgm:cxn modelId="{4F958958-59B6-4036-98E8-9C98AAF79C2D}" type="presParOf" srcId="{85EA8EB2-507D-4B26-88C0-6E83E2222F05}" destId="{0DCD1C2C-4B71-456B-B6EF-365CC963FFDD}" srcOrd="2" destOrd="0" presId="urn:microsoft.com/office/officeart/2005/8/layout/hierarchy1"/>
    <dgm:cxn modelId="{0C3D648B-CA38-4A86-B8CB-6A5E6AD8BB84}" type="presParOf" srcId="{0DCD1C2C-4B71-456B-B6EF-365CC963FFDD}" destId="{F9185753-D25A-4EB4-AC7E-3F4F14B2B0CA}" srcOrd="0" destOrd="0" presId="urn:microsoft.com/office/officeart/2005/8/layout/hierarchy1"/>
    <dgm:cxn modelId="{B66DE577-C6FD-4C60-A192-F59F774937B7}" type="presParOf" srcId="{F9185753-D25A-4EB4-AC7E-3F4F14B2B0CA}" destId="{C4A2FBB0-88CF-4572-8D11-052CD27C7219}" srcOrd="0" destOrd="0" presId="urn:microsoft.com/office/officeart/2005/8/layout/hierarchy1"/>
    <dgm:cxn modelId="{7B166669-6B8E-462F-97A2-5B4DE255AAB9}" type="presParOf" srcId="{F9185753-D25A-4EB4-AC7E-3F4F14B2B0CA}" destId="{A615A996-7ADF-4445-86C0-4FBF4C6C5DCE}" srcOrd="1" destOrd="0" presId="urn:microsoft.com/office/officeart/2005/8/layout/hierarchy1"/>
    <dgm:cxn modelId="{5AA18810-E6C2-45E7-A44B-3910872A0DC5}" type="presParOf" srcId="{0DCD1C2C-4B71-456B-B6EF-365CC963FFDD}" destId="{9C54488E-42AE-4A1D-9CA3-03D7282E2FCB}" srcOrd="1" destOrd="0" presId="urn:microsoft.com/office/officeart/2005/8/layout/hierarchy1"/>
    <dgm:cxn modelId="{53638E8D-42D9-4478-B118-1AA1E64A8941}" type="presParOf" srcId="{85EA8EB2-507D-4B26-88C0-6E83E2222F05}" destId="{6FA71A9E-4E1A-471A-A81C-74B67D65D5C3}" srcOrd="3" destOrd="0" presId="urn:microsoft.com/office/officeart/2005/8/layout/hierarchy1"/>
    <dgm:cxn modelId="{1F423BA8-FBC2-45CF-9ECA-4624D1CBF1C8}" type="presParOf" srcId="{6FA71A9E-4E1A-471A-A81C-74B67D65D5C3}" destId="{8F3CD4D1-F270-44E9-9F98-5E60BDE92C97}" srcOrd="0" destOrd="0" presId="urn:microsoft.com/office/officeart/2005/8/layout/hierarchy1"/>
    <dgm:cxn modelId="{B7046919-EE06-4992-8F9B-94D6C950613E}" type="presParOf" srcId="{8F3CD4D1-F270-44E9-9F98-5E60BDE92C97}" destId="{B7C85B3B-2ED0-479B-82BA-2E0775FA9BAE}" srcOrd="0" destOrd="0" presId="urn:microsoft.com/office/officeart/2005/8/layout/hierarchy1"/>
    <dgm:cxn modelId="{E7AC96B1-CE24-4DA4-B9E4-27B86207C739}" type="presParOf" srcId="{8F3CD4D1-F270-44E9-9F98-5E60BDE92C97}" destId="{0D02F86C-6830-43A8-8771-8ABBBBF47612}" srcOrd="1" destOrd="0" presId="urn:microsoft.com/office/officeart/2005/8/layout/hierarchy1"/>
    <dgm:cxn modelId="{3C3FF634-53D5-4B2F-BCB4-F76314DE6168}" type="presParOf" srcId="{6FA71A9E-4E1A-471A-A81C-74B67D65D5C3}" destId="{BDBAB8A9-FE1F-4242-8DB7-C9F812BC7CFF}" srcOrd="1" destOrd="0" presId="urn:microsoft.com/office/officeart/2005/8/layout/hierarchy1"/>
    <dgm:cxn modelId="{8E1C8B72-4784-42A2-BEA0-DC0C07DB1FDB}" type="presParOf" srcId="{85EA8EB2-507D-4B26-88C0-6E83E2222F05}" destId="{22A3E6D5-E26A-46F6-AED0-A62FCD28C763}" srcOrd="4" destOrd="0" presId="urn:microsoft.com/office/officeart/2005/8/layout/hierarchy1"/>
    <dgm:cxn modelId="{566BCDEC-D7B9-47EF-B9AD-8BD2156BB46D}" type="presParOf" srcId="{22A3E6D5-E26A-46F6-AED0-A62FCD28C763}" destId="{A32D9407-4DB1-4F52-8F7F-ECA3A7428841}" srcOrd="0" destOrd="0" presId="urn:microsoft.com/office/officeart/2005/8/layout/hierarchy1"/>
    <dgm:cxn modelId="{9C3C5BA8-51AE-4404-A547-333A550ED986}" type="presParOf" srcId="{A32D9407-4DB1-4F52-8F7F-ECA3A7428841}" destId="{4F03BAC2-A928-485F-A0F8-6A0BA96A3F36}" srcOrd="0" destOrd="0" presId="urn:microsoft.com/office/officeart/2005/8/layout/hierarchy1"/>
    <dgm:cxn modelId="{02460CDA-DC51-4BAA-B4E7-DC1A190E97D9}" type="presParOf" srcId="{A32D9407-4DB1-4F52-8F7F-ECA3A7428841}" destId="{2FC7E548-E243-41E9-BCE7-CA724D666254}" srcOrd="1" destOrd="0" presId="urn:microsoft.com/office/officeart/2005/8/layout/hierarchy1"/>
    <dgm:cxn modelId="{2B968518-2B2E-40D9-A60C-8C269FE6EE36}" type="presParOf" srcId="{22A3E6D5-E26A-46F6-AED0-A62FCD28C763}" destId="{E500198F-5C6C-47E5-8F9A-0F1B79CA9730}" srcOrd="1" destOrd="0" presId="urn:microsoft.com/office/officeart/2005/8/layout/hierarchy1"/>
    <dgm:cxn modelId="{E717FBD8-4D12-4F10-9BBF-3EE09488BBBA}" type="presParOf" srcId="{85EA8EB2-507D-4B26-88C0-6E83E2222F05}" destId="{569514B7-EAEB-4A02-8216-0A4AEE6AEE22}" srcOrd="5" destOrd="0" presId="urn:microsoft.com/office/officeart/2005/8/layout/hierarchy1"/>
    <dgm:cxn modelId="{6F95EE05-2A6B-40C2-9B6A-498173436B2D}" type="presParOf" srcId="{569514B7-EAEB-4A02-8216-0A4AEE6AEE22}" destId="{A7FA221E-B3B8-4650-8689-93206C314B65}" srcOrd="0" destOrd="0" presId="urn:microsoft.com/office/officeart/2005/8/layout/hierarchy1"/>
    <dgm:cxn modelId="{DD9B421B-9047-4E84-B525-DF3F93EE6784}" type="presParOf" srcId="{A7FA221E-B3B8-4650-8689-93206C314B65}" destId="{3C8D7ABA-FB52-4DC6-B5A1-062702657C45}" srcOrd="0" destOrd="0" presId="urn:microsoft.com/office/officeart/2005/8/layout/hierarchy1"/>
    <dgm:cxn modelId="{DBDD19A2-B7D5-498A-92E5-B6F849AB557D}" type="presParOf" srcId="{A7FA221E-B3B8-4650-8689-93206C314B65}" destId="{154DF463-2D5F-4A80-8533-BE212B396548}" srcOrd="1" destOrd="0" presId="urn:microsoft.com/office/officeart/2005/8/layout/hierarchy1"/>
    <dgm:cxn modelId="{64C55CB7-C6C5-44C5-A899-E12D67214DAC}" type="presParOf" srcId="{569514B7-EAEB-4A02-8216-0A4AEE6AEE22}" destId="{A82DD839-9EC2-49ED-A9BA-260F734B3F72}" srcOrd="1" destOrd="0" presId="urn:microsoft.com/office/officeart/2005/8/layout/hierarchy1"/>
    <dgm:cxn modelId="{B0E09293-EEA9-4B45-8647-B4E04FE593D5}" type="presParOf" srcId="{85EA8EB2-507D-4B26-88C0-6E83E2222F05}" destId="{638D84E0-23BE-4B0A-AE91-2C35D92BC74D}" srcOrd="6" destOrd="0" presId="urn:microsoft.com/office/officeart/2005/8/layout/hierarchy1"/>
    <dgm:cxn modelId="{5C2B8ECD-E3BB-4B25-B879-F685F9CCA239}" type="presParOf" srcId="{638D84E0-23BE-4B0A-AE91-2C35D92BC74D}" destId="{0822A234-C8CF-4681-BF2D-2E9C6BFA7BBC}" srcOrd="0" destOrd="0" presId="urn:microsoft.com/office/officeart/2005/8/layout/hierarchy1"/>
    <dgm:cxn modelId="{53A809FA-1BA0-4A93-92D9-7AD805FF1EE1}" type="presParOf" srcId="{0822A234-C8CF-4681-BF2D-2E9C6BFA7BBC}" destId="{ECC706B6-F489-4082-A1D8-C16699685519}" srcOrd="0" destOrd="0" presId="urn:microsoft.com/office/officeart/2005/8/layout/hierarchy1"/>
    <dgm:cxn modelId="{5E61A0BF-2BC2-4C09-BD5B-5FA78B16252F}" type="presParOf" srcId="{0822A234-C8CF-4681-BF2D-2E9C6BFA7BBC}" destId="{1318336A-AF51-4EEE-B810-235110F213F9}" srcOrd="1" destOrd="0" presId="urn:microsoft.com/office/officeart/2005/8/layout/hierarchy1"/>
    <dgm:cxn modelId="{84E5AD2F-FD34-4B93-9845-8E59AE51443A}" type="presParOf" srcId="{638D84E0-23BE-4B0A-AE91-2C35D92BC74D}" destId="{69F5C67F-DDB4-4022-AFF2-65A23C003E9C}"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04504-A3B5-4E5F-B55A-BBEDB16B3A18}">
      <dsp:nvSpPr>
        <dsp:cNvPr id="0" name=""/>
        <dsp:cNvSpPr/>
      </dsp:nvSpPr>
      <dsp:spPr>
        <a:xfrm>
          <a:off x="381019" y="12608"/>
          <a:ext cx="6204147" cy="6204147"/>
        </a:xfrm>
        <a:prstGeom prst="circularArrow">
          <a:avLst>
            <a:gd name="adj1" fmla="val 5544"/>
            <a:gd name="adj2" fmla="val 330680"/>
            <a:gd name="adj3" fmla="val 14869922"/>
            <a:gd name="adj4" fmla="val 16749932"/>
            <a:gd name="adj5" fmla="val 5757"/>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AEC62-0AED-4481-B744-FA3D3F5E732F}">
      <dsp:nvSpPr>
        <dsp:cNvPr id="0" name=""/>
        <dsp:cNvSpPr/>
      </dsp:nvSpPr>
      <dsp:spPr>
        <a:xfrm>
          <a:off x="2582378" y="124465"/>
          <a:ext cx="1438981" cy="719490"/>
        </a:xfrm>
        <a:prstGeom prst="roundRect">
          <a:avLst/>
        </a:prstGeom>
        <a:solidFill>
          <a:srgbClr val="78BE2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latin typeface="HelveticaNeueLT Std" panose="020B0804020202020204" pitchFamily="34" charset="0"/>
            </a:rPr>
            <a:t>Budgeting, tax and superannuation</a:t>
          </a:r>
          <a:endParaRPr lang="en-US" sz="1300" kern="1200" dirty="0">
            <a:latin typeface="HelveticaNeueLT Std" panose="020B0804020202020204" pitchFamily="34" charset="0"/>
          </a:endParaRPr>
        </a:p>
      </dsp:txBody>
      <dsp:txXfrm>
        <a:off x="2617501" y="159588"/>
        <a:ext cx="1368735" cy="649244"/>
      </dsp:txXfrm>
    </dsp:sp>
    <dsp:sp modelId="{2F5CE63F-2C1A-4A17-AF7E-5071353DCB2A}">
      <dsp:nvSpPr>
        <dsp:cNvPr id="0" name=""/>
        <dsp:cNvSpPr/>
      </dsp:nvSpPr>
      <dsp:spPr>
        <a:xfrm>
          <a:off x="4390982" y="684073"/>
          <a:ext cx="1438981" cy="719490"/>
        </a:xfrm>
        <a:prstGeom prst="roundRect">
          <a:avLst/>
        </a:prstGeom>
        <a:solidFill>
          <a:srgbClr val="78BE2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latin typeface="HelveticaNeueLT Std" panose="020B0804020202020204" pitchFamily="34" charset="0"/>
            </a:rPr>
            <a:t>Career planning</a:t>
          </a:r>
          <a:endParaRPr lang="en-US" sz="1300" kern="1200">
            <a:latin typeface="HelveticaNeueLT Std" panose="020B0804020202020204" pitchFamily="34" charset="0"/>
          </a:endParaRPr>
        </a:p>
      </dsp:txBody>
      <dsp:txXfrm>
        <a:off x="4426105" y="719196"/>
        <a:ext cx="1368735" cy="649244"/>
      </dsp:txXfrm>
    </dsp:sp>
    <dsp:sp modelId="{E803F307-6070-437A-B135-E042BED0500A}">
      <dsp:nvSpPr>
        <dsp:cNvPr id="0" name=""/>
        <dsp:cNvSpPr/>
      </dsp:nvSpPr>
      <dsp:spPr>
        <a:xfrm>
          <a:off x="5038018" y="1955004"/>
          <a:ext cx="1438981" cy="719490"/>
        </a:xfrm>
        <a:prstGeom prst="roundRect">
          <a:avLst/>
        </a:prstGeom>
        <a:solidFill>
          <a:srgbClr val="78BE2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latin typeface="HelveticaNeueLT Std" panose="020B0804020202020204" pitchFamily="34" charset="0"/>
            </a:rPr>
            <a:t>Education pathways</a:t>
          </a:r>
          <a:endParaRPr lang="en-US" sz="1300" kern="1200" dirty="0">
            <a:latin typeface="HelveticaNeueLT Std" panose="020B0804020202020204" pitchFamily="34" charset="0"/>
          </a:endParaRPr>
        </a:p>
      </dsp:txBody>
      <dsp:txXfrm>
        <a:off x="5073141" y="1990127"/>
        <a:ext cx="1368735" cy="649244"/>
      </dsp:txXfrm>
    </dsp:sp>
    <dsp:sp modelId="{C6DBE87C-4D26-4C99-8325-8AC9F4A86986}">
      <dsp:nvSpPr>
        <dsp:cNvPr id="0" name=""/>
        <dsp:cNvSpPr/>
      </dsp:nvSpPr>
      <dsp:spPr>
        <a:xfrm>
          <a:off x="5038018" y="3484823"/>
          <a:ext cx="1438981" cy="719490"/>
        </a:xfrm>
        <a:prstGeom prst="roundRect">
          <a:avLst/>
        </a:prstGeom>
        <a:solidFill>
          <a:srgbClr val="78BE2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latin typeface="HelveticaNeueLT Std" panose="020B0804020202020204" pitchFamily="34" charset="0"/>
            </a:rPr>
            <a:t>Job interviews</a:t>
          </a:r>
          <a:endParaRPr lang="en-US" sz="1300" kern="1200">
            <a:latin typeface="HelveticaNeueLT Std" panose="020B0804020202020204" pitchFamily="34" charset="0"/>
          </a:endParaRPr>
        </a:p>
      </dsp:txBody>
      <dsp:txXfrm>
        <a:off x="5073141" y="3519946"/>
        <a:ext cx="1368735" cy="649244"/>
      </dsp:txXfrm>
    </dsp:sp>
    <dsp:sp modelId="{EF36737F-8D24-4E27-ADC2-C45E31ACCD39}">
      <dsp:nvSpPr>
        <dsp:cNvPr id="0" name=""/>
        <dsp:cNvSpPr/>
      </dsp:nvSpPr>
      <dsp:spPr>
        <a:xfrm>
          <a:off x="4336643" y="4774760"/>
          <a:ext cx="1438981" cy="719490"/>
        </a:xfrm>
        <a:prstGeom prst="roundRect">
          <a:avLst/>
        </a:prstGeom>
        <a:solidFill>
          <a:srgbClr val="78BE2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latin typeface="HelveticaNeueLT Std" panose="020B0804020202020204" pitchFamily="34" charset="0"/>
            </a:rPr>
            <a:t>Job search</a:t>
          </a:r>
          <a:endParaRPr lang="en-US" sz="1300" kern="1200">
            <a:latin typeface="HelveticaNeueLT Std" panose="020B0804020202020204" pitchFamily="34" charset="0"/>
          </a:endParaRPr>
        </a:p>
      </dsp:txBody>
      <dsp:txXfrm>
        <a:off x="4371766" y="4809883"/>
        <a:ext cx="1368735" cy="649244"/>
      </dsp:txXfrm>
    </dsp:sp>
    <dsp:sp modelId="{1C9E18E2-E373-433E-B709-E5E33EC74E14}">
      <dsp:nvSpPr>
        <dsp:cNvPr id="0" name=""/>
        <dsp:cNvSpPr/>
      </dsp:nvSpPr>
      <dsp:spPr>
        <a:xfrm>
          <a:off x="2591434" y="5443024"/>
          <a:ext cx="1438981" cy="719490"/>
        </a:xfrm>
        <a:prstGeom prst="roundRect">
          <a:avLst/>
        </a:prstGeom>
        <a:solidFill>
          <a:srgbClr val="78BE2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latin typeface="HelveticaNeueLT Std" panose="020B0804020202020204" pitchFamily="34" charset="0"/>
            </a:rPr>
            <a:t>Mental health at work</a:t>
          </a:r>
          <a:endParaRPr lang="en-US" sz="1300" kern="1200">
            <a:latin typeface="HelveticaNeueLT Std" panose="020B0804020202020204" pitchFamily="34" charset="0"/>
          </a:endParaRPr>
        </a:p>
      </dsp:txBody>
      <dsp:txXfrm>
        <a:off x="2626557" y="5478147"/>
        <a:ext cx="1368735" cy="649244"/>
      </dsp:txXfrm>
    </dsp:sp>
    <dsp:sp modelId="{0842FFA5-E114-4770-991B-4AE18A0F34C1}">
      <dsp:nvSpPr>
        <dsp:cNvPr id="0" name=""/>
        <dsp:cNvSpPr/>
      </dsp:nvSpPr>
      <dsp:spPr>
        <a:xfrm>
          <a:off x="846212" y="4820047"/>
          <a:ext cx="1438981" cy="719490"/>
        </a:xfrm>
        <a:prstGeom prst="roundRect">
          <a:avLst/>
        </a:prstGeom>
        <a:solidFill>
          <a:srgbClr val="78BE2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latin typeface="HelveticaNeueLT Std" panose="020B0804020202020204" pitchFamily="34" charset="0"/>
            </a:rPr>
            <a:t>Mental health while studying</a:t>
          </a:r>
          <a:endParaRPr lang="en-US" sz="1300" kern="1200" dirty="0">
            <a:latin typeface="HelveticaNeueLT Std" panose="020B0804020202020204" pitchFamily="34" charset="0"/>
          </a:endParaRPr>
        </a:p>
      </dsp:txBody>
      <dsp:txXfrm>
        <a:off x="881335" y="4855170"/>
        <a:ext cx="1368735" cy="649244"/>
      </dsp:txXfrm>
    </dsp:sp>
    <dsp:sp modelId="{E94B979C-3244-4147-9044-09D8763D2EB8}">
      <dsp:nvSpPr>
        <dsp:cNvPr id="0" name=""/>
        <dsp:cNvSpPr/>
      </dsp:nvSpPr>
      <dsp:spPr>
        <a:xfrm>
          <a:off x="2806" y="3605830"/>
          <a:ext cx="1438981" cy="719490"/>
        </a:xfrm>
        <a:prstGeom prst="roundRect">
          <a:avLst/>
        </a:prstGeom>
        <a:solidFill>
          <a:srgbClr val="78BE2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latin typeface="HelveticaNeueLT Std" panose="020B0804020202020204" pitchFamily="34" charset="0"/>
            </a:rPr>
            <a:t>Resumes and cover letters</a:t>
          </a:r>
          <a:endParaRPr lang="en-US" sz="1300" kern="1200">
            <a:latin typeface="HelveticaNeueLT Std" panose="020B0804020202020204" pitchFamily="34" charset="0"/>
          </a:endParaRPr>
        </a:p>
      </dsp:txBody>
      <dsp:txXfrm>
        <a:off x="37929" y="3640953"/>
        <a:ext cx="1368735" cy="649244"/>
      </dsp:txXfrm>
    </dsp:sp>
    <dsp:sp modelId="{1FA59751-9C2C-4469-A863-0DAFBF6AC45D}">
      <dsp:nvSpPr>
        <dsp:cNvPr id="0" name=""/>
        <dsp:cNvSpPr/>
      </dsp:nvSpPr>
      <dsp:spPr>
        <a:xfrm>
          <a:off x="2806" y="1970703"/>
          <a:ext cx="1438981" cy="719490"/>
        </a:xfrm>
        <a:prstGeom prst="roundRect">
          <a:avLst/>
        </a:prstGeom>
        <a:solidFill>
          <a:srgbClr val="78BE2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latin typeface="HelveticaNeueLT Std" panose="020B0804020202020204" pitchFamily="34" charset="0"/>
            </a:rPr>
            <a:t>Skills for the workplace</a:t>
          </a:r>
          <a:endParaRPr lang="en-US" sz="1300" kern="1200" dirty="0">
            <a:latin typeface="HelveticaNeueLT Std" panose="020B0804020202020204" pitchFamily="34" charset="0"/>
          </a:endParaRPr>
        </a:p>
      </dsp:txBody>
      <dsp:txXfrm>
        <a:off x="37929" y="2005826"/>
        <a:ext cx="1368735" cy="649244"/>
      </dsp:txXfrm>
    </dsp:sp>
    <dsp:sp modelId="{F3627A93-9BDC-4568-9549-213867FEDC48}">
      <dsp:nvSpPr>
        <dsp:cNvPr id="0" name=""/>
        <dsp:cNvSpPr/>
      </dsp:nvSpPr>
      <dsp:spPr>
        <a:xfrm>
          <a:off x="963910" y="647857"/>
          <a:ext cx="1438981" cy="719490"/>
        </a:xfrm>
        <a:prstGeom prst="roundRect">
          <a:avLst/>
        </a:prstGeom>
        <a:solidFill>
          <a:srgbClr val="78BE2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latin typeface="HelveticaNeueLT Std" panose="020B0804020202020204" pitchFamily="34" charset="0"/>
            </a:rPr>
            <a:t>Study tips</a:t>
          </a:r>
          <a:endParaRPr lang="en-US" sz="1300" kern="1200" dirty="0">
            <a:latin typeface="HelveticaNeueLT Std" panose="020B0804020202020204" pitchFamily="34" charset="0"/>
          </a:endParaRPr>
        </a:p>
      </dsp:txBody>
      <dsp:txXfrm>
        <a:off x="999033" y="682980"/>
        <a:ext cx="1368735" cy="649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31C94-EFE4-40BB-950E-E3F19B21F701}">
      <dsp:nvSpPr>
        <dsp:cNvPr id="0" name=""/>
        <dsp:cNvSpPr/>
      </dsp:nvSpPr>
      <dsp:spPr>
        <a:xfrm>
          <a:off x="9273"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386D58BD-4722-4E81-9C80-D05DB3D4FC65}">
      <dsp:nvSpPr>
        <dsp:cNvPr id="0" name=""/>
        <dsp:cNvSpPr/>
      </dsp:nvSpPr>
      <dsp:spPr>
        <a:xfrm>
          <a:off x="147855"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HelveticaNeueLT Std" panose="020B08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Reconnect Program</a:t>
          </a:r>
          <a:endParaRPr lang="en-US" sz="1100" kern="1200" dirty="0">
            <a:solidFill>
              <a:schemeClr val="tx1"/>
            </a:solidFill>
            <a:latin typeface="HelveticaNeueLT Std" panose="020B0804020202020204" pitchFamily="34" charset="0"/>
          </a:endParaRPr>
        </a:p>
      </dsp:txBody>
      <dsp:txXfrm>
        <a:off x="171052" y="1557542"/>
        <a:ext cx="1200845" cy="745602"/>
      </dsp:txXfrm>
    </dsp:sp>
    <dsp:sp modelId="{7FB12AF8-BC90-434F-91C4-31DB78CE99EC}">
      <dsp:nvSpPr>
        <dsp:cNvPr id="0" name=""/>
        <dsp:cNvSpPr/>
      </dsp:nvSpPr>
      <dsp:spPr>
        <a:xfrm>
          <a:off x="1533676"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402A1B85-E15E-444E-BE28-D96D42C157D0}">
      <dsp:nvSpPr>
        <dsp:cNvPr id="0" name=""/>
        <dsp:cNvSpPr/>
      </dsp:nvSpPr>
      <dsp:spPr>
        <a:xfrm>
          <a:off x="1672258"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HelveticaNeueLT Std" panose="020B08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Jobs and Skills Centre</a:t>
          </a:r>
          <a:endParaRPr lang="en-US" sz="1100" kern="1200" dirty="0">
            <a:solidFill>
              <a:schemeClr val="tx1"/>
            </a:solidFill>
            <a:latin typeface="HelveticaNeueLT Std" panose="020B0804020202020204" pitchFamily="34" charset="0"/>
          </a:endParaRPr>
        </a:p>
      </dsp:txBody>
      <dsp:txXfrm>
        <a:off x="1695455" y="1557542"/>
        <a:ext cx="1200845" cy="745602"/>
      </dsp:txXfrm>
    </dsp:sp>
    <dsp:sp modelId="{3B9EBE7D-FD84-43DA-AD79-9EE34E670545}">
      <dsp:nvSpPr>
        <dsp:cNvPr id="0" name=""/>
        <dsp:cNvSpPr/>
      </dsp:nvSpPr>
      <dsp:spPr>
        <a:xfrm>
          <a:off x="3058080"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DBBDB9CE-C9B1-418B-B2E6-00734393059C}">
      <dsp:nvSpPr>
        <dsp:cNvPr id="0" name=""/>
        <dsp:cNvSpPr/>
      </dsp:nvSpPr>
      <dsp:spPr>
        <a:xfrm>
          <a:off x="3196662"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HelveticaNeueLT Std"/>
              <a:hlinkClick xmlns:r="http://schemas.openxmlformats.org/officeDocument/2006/relationships" r:id="rId3">
                <a:extLst>
                  <a:ext uri="{A12FA001-AC4F-418D-AE19-62706E023703}">
                    <ahyp:hlinkClr xmlns:ahyp="http://schemas.microsoft.com/office/drawing/2018/hyperlinkcolor" val="tx"/>
                  </a:ext>
                </a:extLst>
              </a:hlinkClick>
            </a:rPr>
            <a:t>CourseSeeker</a:t>
          </a:r>
          <a:endParaRPr lang="en-US" sz="1100" kern="1200" dirty="0">
            <a:solidFill>
              <a:schemeClr val="tx1"/>
            </a:solidFill>
            <a:latin typeface="HelveticaNeueLT Std"/>
          </a:endParaRPr>
        </a:p>
      </dsp:txBody>
      <dsp:txXfrm>
        <a:off x="3219859" y="1557542"/>
        <a:ext cx="1200845" cy="745602"/>
      </dsp:txXfrm>
    </dsp:sp>
    <dsp:sp modelId="{E83950CB-5BDB-447A-9BE5-5169BA84CB7C}">
      <dsp:nvSpPr>
        <dsp:cNvPr id="0" name=""/>
        <dsp:cNvSpPr/>
      </dsp:nvSpPr>
      <dsp:spPr>
        <a:xfrm>
          <a:off x="4582483"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CFD1A32B-9452-4239-AD3C-979F480F27B7}">
      <dsp:nvSpPr>
        <dsp:cNvPr id="0" name=""/>
        <dsp:cNvSpPr/>
      </dsp:nvSpPr>
      <dsp:spPr>
        <a:xfrm>
          <a:off x="4721065"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HelveticaNeueLT Std"/>
              <a:hlinkClick xmlns:r="http://schemas.openxmlformats.org/officeDocument/2006/relationships" r:id="rId4">
                <a:extLst>
                  <a:ext uri="{A12FA001-AC4F-418D-AE19-62706E023703}">
                    <ahyp:hlinkClr xmlns:ahyp="http://schemas.microsoft.com/office/drawing/2018/hyperlinkcolor" val="tx"/>
                  </a:ext>
                </a:extLst>
              </a:hlinkClick>
            </a:rPr>
            <a:t>Australian Apprenticeships Pathways</a:t>
          </a:r>
          <a:endParaRPr lang="en-US" sz="1100" kern="1200" dirty="0">
            <a:solidFill>
              <a:schemeClr val="tx1"/>
            </a:solidFill>
            <a:latin typeface="HelveticaNeueLT Std"/>
          </a:endParaRPr>
        </a:p>
      </dsp:txBody>
      <dsp:txXfrm>
        <a:off x="4744262" y="1557542"/>
        <a:ext cx="1200845" cy="745602"/>
      </dsp:txXfrm>
    </dsp:sp>
    <dsp:sp modelId="{01BDFD3C-8E3B-484E-B716-0B234338DB40}">
      <dsp:nvSpPr>
        <dsp:cNvPr id="0" name=""/>
        <dsp:cNvSpPr/>
      </dsp:nvSpPr>
      <dsp:spPr>
        <a:xfrm>
          <a:off x="6106887"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8A7342DB-2BDA-4193-8B19-078588DBED80}">
      <dsp:nvSpPr>
        <dsp:cNvPr id="0" name=""/>
        <dsp:cNvSpPr/>
      </dsp:nvSpPr>
      <dsp:spPr>
        <a:xfrm>
          <a:off x="6245469"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HelveticaNeueLT Std"/>
              <a:hlinkClick xmlns:r="http://schemas.openxmlformats.org/officeDocument/2006/relationships" r:id="rId5">
                <a:extLst>
                  <a:ext uri="{A12FA001-AC4F-418D-AE19-62706E023703}">
                    <ahyp:hlinkClr xmlns:ahyp="http://schemas.microsoft.com/office/drawing/2018/hyperlinkcolor" val="tx"/>
                  </a:ext>
                </a:extLst>
              </a:hlinkClick>
            </a:rPr>
            <a:t>Department of Education</a:t>
          </a:r>
          <a:endParaRPr lang="en-US" sz="1100" kern="1200" dirty="0">
            <a:solidFill>
              <a:schemeClr val="tx1"/>
            </a:solidFill>
            <a:latin typeface="HelveticaNeueLT Std"/>
          </a:endParaRPr>
        </a:p>
      </dsp:txBody>
      <dsp:txXfrm>
        <a:off x="6268666" y="1557542"/>
        <a:ext cx="1200845" cy="745602"/>
      </dsp:txXfrm>
    </dsp:sp>
    <dsp:sp modelId="{681A4A26-B88A-4609-9BDE-676DC85A18DE}">
      <dsp:nvSpPr>
        <dsp:cNvPr id="0" name=""/>
        <dsp:cNvSpPr/>
      </dsp:nvSpPr>
      <dsp:spPr>
        <a:xfrm>
          <a:off x="7631290"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199ED716-18AB-4107-9087-64DA34192B0C}">
      <dsp:nvSpPr>
        <dsp:cNvPr id="0" name=""/>
        <dsp:cNvSpPr/>
      </dsp:nvSpPr>
      <dsp:spPr>
        <a:xfrm>
          <a:off x="7769873"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HelveticaNeueLT Std"/>
              <a:hlinkClick xmlns:r="http://schemas.openxmlformats.org/officeDocument/2006/relationships" r:id="rId6">
                <a:extLst>
                  <a:ext uri="{A12FA001-AC4F-418D-AE19-62706E023703}">
                    <ahyp:hlinkClr xmlns:ahyp="http://schemas.microsoft.com/office/drawing/2018/hyperlinkcolor" val="tx"/>
                  </a:ext>
                </a:extLst>
              </a:hlinkClick>
            </a:rPr>
            <a:t>Apprenticeship Support</a:t>
          </a:r>
          <a:endParaRPr lang="en-US" sz="1100" kern="1200" dirty="0">
            <a:solidFill>
              <a:schemeClr val="tx1"/>
            </a:solidFill>
            <a:latin typeface="HelveticaNeueLT Std"/>
          </a:endParaRPr>
        </a:p>
      </dsp:txBody>
      <dsp:txXfrm>
        <a:off x="7793070" y="1557542"/>
        <a:ext cx="1200845" cy="745602"/>
      </dsp:txXfrm>
    </dsp:sp>
    <dsp:sp modelId="{861A18C0-064F-4EA9-978B-2656EBC67977}">
      <dsp:nvSpPr>
        <dsp:cNvPr id="0" name=""/>
        <dsp:cNvSpPr/>
      </dsp:nvSpPr>
      <dsp:spPr>
        <a:xfrm>
          <a:off x="9155694"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BEB9E1C6-D500-45AC-8495-0FA1FA9D5869}">
      <dsp:nvSpPr>
        <dsp:cNvPr id="0" name=""/>
        <dsp:cNvSpPr/>
      </dsp:nvSpPr>
      <dsp:spPr>
        <a:xfrm>
          <a:off x="9294276"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HelveticaNeueLT Std"/>
              <a:hlinkClick xmlns:r="http://schemas.openxmlformats.org/officeDocument/2006/relationships" r:id="rId7">
                <a:extLst>
                  <a:ext uri="{A12FA001-AC4F-418D-AE19-62706E023703}">
                    <ahyp:hlinkClr xmlns:ahyp="http://schemas.microsoft.com/office/drawing/2018/hyperlinkcolor" val="tx"/>
                  </a:ext>
                </a:extLst>
              </a:hlinkClick>
            </a:rPr>
            <a:t>Australian Volunteers</a:t>
          </a:r>
          <a:endParaRPr lang="en-US" sz="1100" kern="1200" dirty="0">
            <a:solidFill>
              <a:schemeClr val="tx1"/>
            </a:solidFill>
            <a:latin typeface="HelveticaNeueLT Std"/>
          </a:endParaRPr>
        </a:p>
      </dsp:txBody>
      <dsp:txXfrm>
        <a:off x="9317473" y="1557542"/>
        <a:ext cx="1200845" cy="745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55380-09CA-4EA4-A9E6-D3F9E2533741}">
      <dsp:nvSpPr>
        <dsp:cNvPr id="0" name=""/>
        <dsp:cNvSpPr/>
      </dsp:nvSpPr>
      <dsp:spPr>
        <a:xfrm>
          <a:off x="9273"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C402369B-DFFD-48EA-B1B9-81E0C1980607}">
      <dsp:nvSpPr>
        <dsp:cNvPr id="0" name=""/>
        <dsp:cNvSpPr/>
      </dsp:nvSpPr>
      <dsp:spPr>
        <a:xfrm>
          <a:off x="147855"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err="1">
              <a:solidFill>
                <a:schemeClr val="tx1"/>
              </a:solidFill>
              <a:latin typeface="HelveticaNeueLT Std"/>
              <a:hlinkClick xmlns:r="http://schemas.openxmlformats.org/officeDocument/2006/relationships" r:id="rId1">
                <a:extLst>
                  <a:ext uri="{A12FA001-AC4F-418D-AE19-62706E023703}">
                    <ahyp:hlinkClr xmlns:ahyp="http://schemas.microsoft.com/office/drawing/2018/hyperlinkcolor" val="tx"/>
                  </a:ext>
                </a:extLst>
              </a:hlinkClick>
            </a:rPr>
            <a:t>Myfuture</a:t>
          </a:r>
          <a:endParaRPr lang="en-US" sz="1100" kern="1200" dirty="0">
            <a:solidFill>
              <a:schemeClr val="tx1"/>
            </a:solidFill>
            <a:latin typeface="HelveticaNeueLT Std"/>
          </a:endParaRPr>
        </a:p>
      </dsp:txBody>
      <dsp:txXfrm>
        <a:off x="171052" y="1557542"/>
        <a:ext cx="1200845" cy="745602"/>
      </dsp:txXfrm>
    </dsp:sp>
    <dsp:sp modelId="{02B15872-DD75-4869-9119-0A6DB0FAFFCD}">
      <dsp:nvSpPr>
        <dsp:cNvPr id="0" name=""/>
        <dsp:cNvSpPr/>
      </dsp:nvSpPr>
      <dsp:spPr>
        <a:xfrm>
          <a:off x="1533676"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6682E778-9D51-45C3-8636-D958B17D4A64}">
      <dsp:nvSpPr>
        <dsp:cNvPr id="0" name=""/>
        <dsp:cNvSpPr/>
      </dsp:nvSpPr>
      <dsp:spPr>
        <a:xfrm>
          <a:off x="1672258"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solidFill>
                <a:schemeClr val="tx1"/>
              </a:solidFill>
              <a:latin typeface="HelveticaNeueLT Std" panose="020B08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Services Australia</a:t>
          </a:r>
          <a:endParaRPr lang="en-US" sz="1100" kern="1200" dirty="0">
            <a:solidFill>
              <a:schemeClr val="tx1"/>
            </a:solidFill>
            <a:latin typeface="HelveticaNeueLT Std" panose="020B0804020202020204" pitchFamily="34" charset="0"/>
          </a:endParaRPr>
        </a:p>
      </dsp:txBody>
      <dsp:txXfrm>
        <a:off x="1695455" y="1557542"/>
        <a:ext cx="1200845" cy="745602"/>
      </dsp:txXfrm>
    </dsp:sp>
    <dsp:sp modelId="{C4A2FBB0-88CF-4572-8D11-052CD27C7219}">
      <dsp:nvSpPr>
        <dsp:cNvPr id="0" name=""/>
        <dsp:cNvSpPr/>
      </dsp:nvSpPr>
      <dsp:spPr>
        <a:xfrm>
          <a:off x="3058080"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A615A996-7ADF-4445-86C0-4FBF4C6C5DCE}">
      <dsp:nvSpPr>
        <dsp:cNvPr id="0" name=""/>
        <dsp:cNvSpPr/>
      </dsp:nvSpPr>
      <dsp:spPr>
        <a:xfrm>
          <a:off x="3196662"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solidFill>
                <a:schemeClr val="tx1"/>
              </a:solidFill>
              <a:latin typeface="HelveticaNeueLT Std" panose="020B08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Study Australia</a:t>
          </a:r>
          <a:endParaRPr lang="en-US" sz="1100" kern="1200" dirty="0">
            <a:solidFill>
              <a:schemeClr val="tx1"/>
            </a:solidFill>
            <a:latin typeface="HelveticaNeueLT Std" panose="020B0804020202020204" pitchFamily="34" charset="0"/>
          </a:endParaRPr>
        </a:p>
      </dsp:txBody>
      <dsp:txXfrm>
        <a:off x="3219859" y="1557542"/>
        <a:ext cx="1200845" cy="745602"/>
      </dsp:txXfrm>
    </dsp:sp>
    <dsp:sp modelId="{B7C85B3B-2ED0-479B-82BA-2E0775FA9BAE}">
      <dsp:nvSpPr>
        <dsp:cNvPr id="0" name=""/>
        <dsp:cNvSpPr/>
      </dsp:nvSpPr>
      <dsp:spPr>
        <a:xfrm>
          <a:off x="4582483"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0D02F86C-6830-43A8-8771-8ABBBBF47612}">
      <dsp:nvSpPr>
        <dsp:cNvPr id="0" name=""/>
        <dsp:cNvSpPr/>
      </dsp:nvSpPr>
      <dsp:spPr>
        <a:xfrm>
          <a:off x="4721065"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dirty="0">
              <a:solidFill>
                <a:schemeClr val="tx1"/>
              </a:solidFill>
              <a:latin typeface="HelveticaNeueLT Std" panose="020B0804020202020204" pitchFamily="34" charset="0"/>
            </a:rPr>
            <a:t>The Uni/TAFE you are interested in/enrolled in</a:t>
          </a:r>
          <a:endParaRPr lang="en-US" sz="1100" kern="1200" dirty="0">
            <a:solidFill>
              <a:schemeClr val="tx1"/>
            </a:solidFill>
            <a:latin typeface="HelveticaNeueLT Std" panose="020B0804020202020204" pitchFamily="34" charset="0"/>
          </a:endParaRPr>
        </a:p>
      </dsp:txBody>
      <dsp:txXfrm>
        <a:off x="4744262" y="1557542"/>
        <a:ext cx="1200845" cy="745602"/>
      </dsp:txXfrm>
    </dsp:sp>
    <dsp:sp modelId="{4F03BAC2-A928-485F-A0F8-6A0BA96A3F36}">
      <dsp:nvSpPr>
        <dsp:cNvPr id="0" name=""/>
        <dsp:cNvSpPr/>
      </dsp:nvSpPr>
      <dsp:spPr>
        <a:xfrm>
          <a:off x="6106887"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2FC7E548-E243-41E9-BCE7-CA724D666254}">
      <dsp:nvSpPr>
        <dsp:cNvPr id="0" name=""/>
        <dsp:cNvSpPr/>
      </dsp:nvSpPr>
      <dsp:spPr>
        <a:xfrm>
          <a:off x="6245469"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HelveticaNeueLT Std" panose="020B08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Study Assist</a:t>
          </a:r>
          <a:endParaRPr lang="en-US" sz="1100" kern="1200" dirty="0">
            <a:solidFill>
              <a:schemeClr val="tx1"/>
            </a:solidFill>
            <a:latin typeface="HelveticaNeueLT Std" panose="020B0804020202020204" pitchFamily="34" charset="0"/>
          </a:endParaRPr>
        </a:p>
      </dsp:txBody>
      <dsp:txXfrm>
        <a:off x="6268666" y="1557542"/>
        <a:ext cx="1200845" cy="745602"/>
      </dsp:txXfrm>
    </dsp:sp>
    <dsp:sp modelId="{3C8D7ABA-FB52-4DC6-B5A1-062702657C45}">
      <dsp:nvSpPr>
        <dsp:cNvPr id="0" name=""/>
        <dsp:cNvSpPr/>
      </dsp:nvSpPr>
      <dsp:spPr>
        <a:xfrm>
          <a:off x="7631290"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154DF463-2D5F-4A80-8533-BE212B396548}">
      <dsp:nvSpPr>
        <dsp:cNvPr id="0" name=""/>
        <dsp:cNvSpPr/>
      </dsp:nvSpPr>
      <dsp:spPr>
        <a:xfrm>
          <a:off x="7769873"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HelveticaNeueLT Std" panose="020B08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VTAC</a:t>
          </a:r>
          <a:endParaRPr lang="en-US" sz="1100" kern="1200" dirty="0">
            <a:solidFill>
              <a:schemeClr val="tx1"/>
            </a:solidFill>
            <a:latin typeface="HelveticaNeueLT Std" panose="020B0804020202020204" pitchFamily="34" charset="0"/>
          </a:endParaRPr>
        </a:p>
      </dsp:txBody>
      <dsp:txXfrm>
        <a:off x="7793070" y="1557542"/>
        <a:ext cx="1200845" cy="745602"/>
      </dsp:txXfrm>
    </dsp:sp>
    <dsp:sp modelId="{ECC706B6-F489-4082-A1D8-C16699685519}">
      <dsp:nvSpPr>
        <dsp:cNvPr id="0" name=""/>
        <dsp:cNvSpPr/>
      </dsp:nvSpPr>
      <dsp:spPr>
        <a:xfrm>
          <a:off x="9155694" y="1402692"/>
          <a:ext cx="1247239" cy="791996"/>
        </a:xfrm>
        <a:prstGeom prst="roundRect">
          <a:avLst>
            <a:gd name="adj" fmla="val 10000"/>
          </a:avLst>
        </a:prstGeom>
        <a:solidFill>
          <a:srgbClr val="1E22AA"/>
        </a:solidFill>
        <a:ln>
          <a:solidFill>
            <a:srgbClr val="1E22AA"/>
          </a:solidFill>
        </a:ln>
        <a:effectLst/>
      </dsp:spPr>
      <dsp:style>
        <a:lnRef idx="0">
          <a:scrgbClr r="0" g="0" b="0"/>
        </a:lnRef>
        <a:fillRef idx="3">
          <a:scrgbClr r="0" g="0" b="0"/>
        </a:fillRef>
        <a:effectRef idx="2">
          <a:scrgbClr r="0" g="0" b="0"/>
        </a:effectRef>
        <a:fontRef idx="minor">
          <a:schemeClr val="lt1"/>
        </a:fontRef>
      </dsp:style>
    </dsp:sp>
    <dsp:sp modelId="{1318336A-AF51-4EEE-B810-235110F213F9}">
      <dsp:nvSpPr>
        <dsp:cNvPr id="0" name=""/>
        <dsp:cNvSpPr/>
      </dsp:nvSpPr>
      <dsp:spPr>
        <a:xfrm>
          <a:off x="9294276" y="1534345"/>
          <a:ext cx="1247239" cy="791996"/>
        </a:xfrm>
        <a:prstGeom prst="roundRect">
          <a:avLst>
            <a:gd name="adj" fmla="val 10000"/>
          </a:avLst>
        </a:prstGeom>
        <a:solidFill>
          <a:schemeClr val="lt1">
            <a:alpha val="90000"/>
            <a:hueOff val="0"/>
            <a:satOff val="0"/>
            <a:lumOff val="0"/>
            <a:alphaOff val="0"/>
          </a:schemeClr>
        </a:solidFill>
        <a:ln w="12700" cap="flat" cmpd="sng" algn="ctr">
          <a:solidFill>
            <a:srgbClr val="1E22A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HelveticaNeueLT Std" panose="020B0804020202020204" pitchFamily="34" charset="0"/>
              <a:hlinkClick xmlns:r="http://schemas.openxmlformats.org/officeDocument/2006/relationships" r:id="rId6">
                <a:extLst>
                  <a:ext uri="{A12FA001-AC4F-418D-AE19-62706E023703}">
                    <ahyp:hlinkClr xmlns:ahyp="http://schemas.microsoft.com/office/drawing/2018/hyperlinkcolor" val="tx"/>
                  </a:ext>
                </a:extLst>
              </a:hlinkClick>
            </a:rPr>
            <a:t>Year 13</a:t>
          </a:r>
          <a:endParaRPr lang="en-US" sz="1100" kern="1200" dirty="0">
            <a:solidFill>
              <a:schemeClr val="tx1"/>
            </a:solidFill>
            <a:latin typeface="HelveticaNeueLT Std" panose="020B0804020202020204" pitchFamily="34" charset="0"/>
          </a:endParaRPr>
        </a:p>
      </dsp:txBody>
      <dsp:txXfrm>
        <a:off x="9317473" y="1557542"/>
        <a:ext cx="1200845" cy="7456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374DC-E2B1-460E-BECE-C2C75236F770}" type="datetimeFigureOut">
              <a:rPr lang="en-AU" smtClean="0"/>
              <a:t>2/01/2026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66FC1-D499-4C4F-9CE9-322194FF636E}" type="slidenum">
              <a:rPr lang="en-AU" smtClean="0"/>
              <a:t>‹#›</a:t>
            </a:fld>
            <a:endParaRPr lang="en-AU"/>
          </a:p>
        </p:txBody>
      </p:sp>
    </p:spTree>
    <p:extLst>
      <p:ext uri="{BB962C8B-B14F-4D97-AF65-F5344CB8AC3E}">
        <p14:creationId xmlns:p14="http://schemas.microsoft.com/office/powerpoint/2010/main" val="423966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1</a:t>
            </a:fld>
            <a:endParaRPr lang="en-AU"/>
          </a:p>
        </p:txBody>
      </p:sp>
    </p:spTree>
    <p:extLst>
      <p:ext uri="{BB962C8B-B14F-4D97-AF65-F5344CB8AC3E}">
        <p14:creationId xmlns:p14="http://schemas.microsoft.com/office/powerpoint/2010/main" val="1189225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45</a:t>
            </a:fld>
            <a:endParaRPr lang="en-AU"/>
          </a:p>
        </p:txBody>
      </p:sp>
    </p:spTree>
    <p:extLst>
      <p:ext uri="{BB962C8B-B14F-4D97-AF65-F5344CB8AC3E}">
        <p14:creationId xmlns:p14="http://schemas.microsoft.com/office/powerpoint/2010/main" val="416664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48</a:t>
            </a:fld>
            <a:endParaRPr lang="en-AU"/>
          </a:p>
        </p:txBody>
      </p:sp>
    </p:spTree>
    <p:extLst>
      <p:ext uri="{BB962C8B-B14F-4D97-AF65-F5344CB8AC3E}">
        <p14:creationId xmlns:p14="http://schemas.microsoft.com/office/powerpoint/2010/main" val="1618209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49</a:t>
            </a:fld>
            <a:endParaRPr lang="en-AU"/>
          </a:p>
        </p:txBody>
      </p:sp>
    </p:spTree>
    <p:extLst>
      <p:ext uri="{BB962C8B-B14F-4D97-AF65-F5344CB8AC3E}">
        <p14:creationId xmlns:p14="http://schemas.microsoft.com/office/powerpoint/2010/main" val="1731217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50</a:t>
            </a:fld>
            <a:endParaRPr lang="en-AU"/>
          </a:p>
        </p:txBody>
      </p:sp>
    </p:spTree>
    <p:extLst>
      <p:ext uri="{BB962C8B-B14F-4D97-AF65-F5344CB8AC3E}">
        <p14:creationId xmlns:p14="http://schemas.microsoft.com/office/powerpoint/2010/main" val="3670991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53</a:t>
            </a:fld>
            <a:endParaRPr lang="en-AU"/>
          </a:p>
        </p:txBody>
      </p:sp>
    </p:spTree>
    <p:extLst>
      <p:ext uri="{BB962C8B-B14F-4D97-AF65-F5344CB8AC3E}">
        <p14:creationId xmlns:p14="http://schemas.microsoft.com/office/powerpoint/2010/main" val="4116899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54</a:t>
            </a:fld>
            <a:endParaRPr lang="en-AU"/>
          </a:p>
        </p:txBody>
      </p:sp>
    </p:spTree>
    <p:extLst>
      <p:ext uri="{BB962C8B-B14F-4D97-AF65-F5344CB8AC3E}">
        <p14:creationId xmlns:p14="http://schemas.microsoft.com/office/powerpoint/2010/main" val="286127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56</a:t>
            </a:fld>
            <a:endParaRPr lang="en-AU"/>
          </a:p>
        </p:txBody>
      </p:sp>
    </p:spTree>
    <p:extLst>
      <p:ext uri="{BB962C8B-B14F-4D97-AF65-F5344CB8AC3E}">
        <p14:creationId xmlns:p14="http://schemas.microsoft.com/office/powerpoint/2010/main" val="358651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3</a:t>
            </a:fld>
            <a:endParaRPr lang="en-AU"/>
          </a:p>
        </p:txBody>
      </p:sp>
    </p:spTree>
    <p:extLst>
      <p:ext uri="{BB962C8B-B14F-4D97-AF65-F5344CB8AC3E}">
        <p14:creationId xmlns:p14="http://schemas.microsoft.com/office/powerpoint/2010/main" val="336382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E14AA-774D-6EE1-077D-9BE1A7994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91A46-310D-FA3C-0A18-966F6FBA9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9335F-50D3-DC60-F52D-7E255B637EA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838EDB1-1A59-4A51-2565-3A6A8D261210}"/>
              </a:ext>
            </a:extLst>
          </p:cNvPr>
          <p:cNvSpPr>
            <a:spLocks noGrp="1"/>
          </p:cNvSpPr>
          <p:nvPr>
            <p:ph type="sldNum" sz="quarter" idx="5"/>
          </p:nvPr>
        </p:nvSpPr>
        <p:spPr/>
        <p:txBody>
          <a:bodyPr/>
          <a:lstStyle/>
          <a:p>
            <a:fld id="{C2266FC1-D499-4C4F-9CE9-322194FF636E}" type="slidenum">
              <a:rPr lang="en-AU" smtClean="0"/>
              <a:t>7</a:t>
            </a:fld>
            <a:endParaRPr lang="en-AU"/>
          </a:p>
        </p:txBody>
      </p:sp>
    </p:spTree>
    <p:extLst>
      <p:ext uri="{BB962C8B-B14F-4D97-AF65-F5344CB8AC3E}">
        <p14:creationId xmlns:p14="http://schemas.microsoft.com/office/powerpoint/2010/main" val="4227667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12</a:t>
            </a:fld>
            <a:endParaRPr lang="en-AU"/>
          </a:p>
        </p:txBody>
      </p:sp>
    </p:spTree>
    <p:extLst>
      <p:ext uri="{BB962C8B-B14F-4D97-AF65-F5344CB8AC3E}">
        <p14:creationId xmlns:p14="http://schemas.microsoft.com/office/powerpoint/2010/main" val="286967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33</a:t>
            </a:fld>
            <a:endParaRPr lang="en-AU"/>
          </a:p>
        </p:txBody>
      </p:sp>
    </p:spTree>
    <p:extLst>
      <p:ext uri="{BB962C8B-B14F-4D97-AF65-F5344CB8AC3E}">
        <p14:creationId xmlns:p14="http://schemas.microsoft.com/office/powerpoint/2010/main" val="2062387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34</a:t>
            </a:fld>
            <a:endParaRPr lang="en-AU"/>
          </a:p>
        </p:txBody>
      </p:sp>
    </p:spTree>
    <p:extLst>
      <p:ext uri="{BB962C8B-B14F-4D97-AF65-F5344CB8AC3E}">
        <p14:creationId xmlns:p14="http://schemas.microsoft.com/office/powerpoint/2010/main" val="353350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37</a:t>
            </a:fld>
            <a:endParaRPr lang="en-AU"/>
          </a:p>
        </p:txBody>
      </p:sp>
    </p:spTree>
    <p:extLst>
      <p:ext uri="{BB962C8B-B14F-4D97-AF65-F5344CB8AC3E}">
        <p14:creationId xmlns:p14="http://schemas.microsoft.com/office/powerpoint/2010/main" val="2964490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43</a:t>
            </a:fld>
            <a:endParaRPr lang="en-AU"/>
          </a:p>
        </p:txBody>
      </p:sp>
    </p:spTree>
    <p:extLst>
      <p:ext uri="{BB962C8B-B14F-4D97-AF65-F5344CB8AC3E}">
        <p14:creationId xmlns:p14="http://schemas.microsoft.com/office/powerpoint/2010/main" val="373308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2266FC1-D499-4C4F-9CE9-322194FF636E}" type="slidenum">
              <a:rPr lang="en-AU" smtClean="0"/>
              <a:t>44</a:t>
            </a:fld>
            <a:endParaRPr lang="en-AU"/>
          </a:p>
        </p:txBody>
      </p:sp>
    </p:spTree>
    <p:extLst>
      <p:ext uri="{BB962C8B-B14F-4D97-AF65-F5344CB8AC3E}">
        <p14:creationId xmlns:p14="http://schemas.microsoft.com/office/powerpoint/2010/main" val="1093645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A3D2-D488-422A-B157-6B4E66B6D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0B2EC74-4159-7DF5-8371-5916516220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8B7E518-3421-A027-1F40-EBCD4E78C381}"/>
              </a:ext>
            </a:extLst>
          </p:cNvPr>
          <p:cNvSpPr>
            <a:spLocks noGrp="1"/>
          </p:cNvSpPr>
          <p:nvPr>
            <p:ph type="dt" sz="half" idx="10"/>
          </p:nvPr>
        </p:nvSpPr>
        <p:spPr/>
        <p:txBody>
          <a:bodyPr/>
          <a:lstStyle/>
          <a:p>
            <a:fld id="{622CE056-8B55-4767-9B01-3378085DF54F}" type="datetime1">
              <a:rPr lang="en-AU" smtClean="0"/>
              <a:t>2/01/2026</a:t>
            </a:fld>
            <a:endParaRPr lang="en-AU"/>
          </a:p>
        </p:txBody>
      </p:sp>
      <p:sp>
        <p:nvSpPr>
          <p:cNvPr id="5" name="Footer Placeholder 4">
            <a:extLst>
              <a:ext uri="{FF2B5EF4-FFF2-40B4-BE49-F238E27FC236}">
                <a16:creationId xmlns:a16="http://schemas.microsoft.com/office/drawing/2014/main" id="{0CD4D7B4-C23C-453C-BF7B-8A84FFCFC1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1B88A4E-96BE-999F-628B-FD35537D9377}"/>
              </a:ext>
            </a:extLst>
          </p:cNvPr>
          <p:cNvSpPr>
            <a:spLocks noGrp="1"/>
          </p:cNvSpPr>
          <p:nvPr>
            <p:ph type="sldNum" sz="quarter" idx="12"/>
          </p:nvPr>
        </p:nvSpPr>
        <p:spPr/>
        <p:txBody>
          <a:bodyPr/>
          <a:lstStyle/>
          <a:p>
            <a:fld id="{78C2C551-A77F-4416-ADEE-5175DCA1A262}" type="slidenum">
              <a:rPr lang="en-AU" smtClean="0"/>
              <a:t>‹#›</a:t>
            </a:fld>
            <a:endParaRPr lang="en-AU"/>
          </a:p>
        </p:txBody>
      </p:sp>
    </p:spTree>
    <p:extLst>
      <p:ext uri="{BB962C8B-B14F-4D97-AF65-F5344CB8AC3E}">
        <p14:creationId xmlns:p14="http://schemas.microsoft.com/office/powerpoint/2010/main" val="3951548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F4DB6-734E-C443-0EB0-05E47F9A739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37AAC82-1609-CDFF-B59A-3F455DB721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1BEC21A-133D-B5E2-3D98-601A83F048FA}"/>
              </a:ext>
            </a:extLst>
          </p:cNvPr>
          <p:cNvSpPr>
            <a:spLocks noGrp="1"/>
          </p:cNvSpPr>
          <p:nvPr>
            <p:ph type="dt" sz="half" idx="10"/>
          </p:nvPr>
        </p:nvSpPr>
        <p:spPr/>
        <p:txBody>
          <a:bodyPr/>
          <a:lstStyle/>
          <a:p>
            <a:fld id="{9FC7C0D1-AED8-4BBA-ABCB-1E35B2D6015A}" type="datetime1">
              <a:rPr lang="en-AU" smtClean="0"/>
              <a:t>2/01/2026</a:t>
            </a:fld>
            <a:endParaRPr lang="en-AU"/>
          </a:p>
        </p:txBody>
      </p:sp>
      <p:sp>
        <p:nvSpPr>
          <p:cNvPr id="5" name="Footer Placeholder 4">
            <a:extLst>
              <a:ext uri="{FF2B5EF4-FFF2-40B4-BE49-F238E27FC236}">
                <a16:creationId xmlns:a16="http://schemas.microsoft.com/office/drawing/2014/main" id="{02B1CE7E-335A-4614-52A1-B647EBB2AF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E3C60F6-4642-8B47-BF58-8D2E05B2500C}"/>
              </a:ext>
            </a:extLst>
          </p:cNvPr>
          <p:cNvSpPr>
            <a:spLocks noGrp="1"/>
          </p:cNvSpPr>
          <p:nvPr>
            <p:ph type="sldNum" sz="quarter" idx="12"/>
          </p:nvPr>
        </p:nvSpPr>
        <p:spPr/>
        <p:txBody>
          <a:bodyPr/>
          <a:lstStyle/>
          <a:p>
            <a:fld id="{78C2C551-A77F-4416-ADEE-5175DCA1A262}" type="slidenum">
              <a:rPr lang="en-AU" smtClean="0"/>
              <a:t>‹#›</a:t>
            </a:fld>
            <a:endParaRPr lang="en-AU"/>
          </a:p>
        </p:txBody>
      </p:sp>
    </p:spTree>
    <p:extLst>
      <p:ext uri="{BB962C8B-B14F-4D97-AF65-F5344CB8AC3E}">
        <p14:creationId xmlns:p14="http://schemas.microsoft.com/office/powerpoint/2010/main" val="133926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1CCA6-10B0-5778-00DB-CDFEF98AE3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15AF88C-CE8D-4CFB-08D4-2B7447BB53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3C7686-4D0B-35E8-3227-6A2F724B7216}"/>
              </a:ext>
            </a:extLst>
          </p:cNvPr>
          <p:cNvSpPr>
            <a:spLocks noGrp="1"/>
          </p:cNvSpPr>
          <p:nvPr>
            <p:ph type="dt" sz="half" idx="10"/>
          </p:nvPr>
        </p:nvSpPr>
        <p:spPr/>
        <p:txBody>
          <a:bodyPr/>
          <a:lstStyle/>
          <a:p>
            <a:fld id="{8991A0A2-093D-4D18-90DC-7068DB21A368}" type="datetime1">
              <a:rPr lang="en-AU" smtClean="0"/>
              <a:t>2/01/2026</a:t>
            </a:fld>
            <a:endParaRPr lang="en-AU"/>
          </a:p>
        </p:txBody>
      </p:sp>
      <p:sp>
        <p:nvSpPr>
          <p:cNvPr id="5" name="Footer Placeholder 4">
            <a:extLst>
              <a:ext uri="{FF2B5EF4-FFF2-40B4-BE49-F238E27FC236}">
                <a16:creationId xmlns:a16="http://schemas.microsoft.com/office/drawing/2014/main" id="{9E9A16EE-E680-AB47-7C23-A247AA1B328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904A097-DE64-09A1-E84F-C6D8A5576B40}"/>
              </a:ext>
            </a:extLst>
          </p:cNvPr>
          <p:cNvSpPr>
            <a:spLocks noGrp="1"/>
          </p:cNvSpPr>
          <p:nvPr>
            <p:ph type="sldNum" sz="quarter" idx="12"/>
          </p:nvPr>
        </p:nvSpPr>
        <p:spPr/>
        <p:txBody>
          <a:bodyPr/>
          <a:lstStyle/>
          <a:p>
            <a:fld id="{78C2C551-A77F-4416-ADEE-5175DCA1A262}" type="slidenum">
              <a:rPr lang="en-AU" smtClean="0"/>
              <a:t>‹#›</a:t>
            </a:fld>
            <a:endParaRPr lang="en-AU"/>
          </a:p>
        </p:txBody>
      </p:sp>
    </p:spTree>
    <p:extLst>
      <p:ext uri="{BB962C8B-B14F-4D97-AF65-F5344CB8AC3E}">
        <p14:creationId xmlns:p14="http://schemas.microsoft.com/office/powerpoint/2010/main" val="339537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18ADA-A954-23C3-2A9D-F526F18A3F7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E2E2AA6-A983-E4E3-6452-B6CCA77E06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45F3A94-9757-0F5F-80D4-C81F5CA07871}"/>
              </a:ext>
            </a:extLst>
          </p:cNvPr>
          <p:cNvSpPr>
            <a:spLocks noGrp="1"/>
          </p:cNvSpPr>
          <p:nvPr>
            <p:ph type="dt" sz="half" idx="10"/>
          </p:nvPr>
        </p:nvSpPr>
        <p:spPr/>
        <p:txBody>
          <a:bodyPr/>
          <a:lstStyle/>
          <a:p>
            <a:fld id="{D4A23EC1-108E-4FED-84BB-52E378D5BB7A}" type="datetime1">
              <a:rPr lang="en-AU" smtClean="0"/>
              <a:t>2/01/2026</a:t>
            </a:fld>
            <a:endParaRPr lang="en-AU"/>
          </a:p>
        </p:txBody>
      </p:sp>
      <p:sp>
        <p:nvSpPr>
          <p:cNvPr id="5" name="Footer Placeholder 4">
            <a:extLst>
              <a:ext uri="{FF2B5EF4-FFF2-40B4-BE49-F238E27FC236}">
                <a16:creationId xmlns:a16="http://schemas.microsoft.com/office/drawing/2014/main" id="{6207A77C-1C88-F7B1-0E95-B6C4371AAB6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6AC7F93-9290-7214-4085-FBC14F83B164}"/>
              </a:ext>
            </a:extLst>
          </p:cNvPr>
          <p:cNvSpPr>
            <a:spLocks noGrp="1"/>
          </p:cNvSpPr>
          <p:nvPr>
            <p:ph type="sldNum" sz="quarter" idx="12"/>
          </p:nvPr>
        </p:nvSpPr>
        <p:spPr/>
        <p:txBody>
          <a:bodyPr/>
          <a:lstStyle/>
          <a:p>
            <a:fld id="{78C2C551-A77F-4416-ADEE-5175DCA1A262}" type="slidenum">
              <a:rPr lang="en-AU" smtClean="0"/>
              <a:t>‹#›</a:t>
            </a:fld>
            <a:endParaRPr lang="en-AU"/>
          </a:p>
        </p:txBody>
      </p:sp>
    </p:spTree>
    <p:extLst>
      <p:ext uri="{BB962C8B-B14F-4D97-AF65-F5344CB8AC3E}">
        <p14:creationId xmlns:p14="http://schemas.microsoft.com/office/powerpoint/2010/main" val="48036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3D588-303C-982A-F8F5-B156680667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C1702EE-F9C7-B16E-649C-53B48B1682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156EF5-ABB7-AE37-2D16-B64C4A3AE0E1}"/>
              </a:ext>
            </a:extLst>
          </p:cNvPr>
          <p:cNvSpPr>
            <a:spLocks noGrp="1"/>
          </p:cNvSpPr>
          <p:nvPr>
            <p:ph type="dt" sz="half" idx="10"/>
          </p:nvPr>
        </p:nvSpPr>
        <p:spPr/>
        <p:txBody>
          <a:bodyPr/>
          <a:lstStyle/>
          <a:p>
            <a:fld id="{1CD06C6F-C003-41A6-9AAA-58246F20A610}" type="datetime1">
              <a:rPr lang="en-AU" smtClean="0"/>
              <a:t>2/01/2026</a:t>
            </a:fld>
            <a:endParaRPr lang="en-AU"/>
          </a:p>
        </p:txBody>
      </p:sp>
      <p:sp>
        <p:nvSpPr>
          <p:cNvPr id="5" name="Footer Placeholder 4">
            <a:extLst>
              <a:ext uri="{FF2B5EF4-FFF2-40B4-BE49-F238E27FC236}">
                <a16:creationId xmlns:a16="http://schemas.microsoft.com/office/drawing/2014/main" id="{E340CCCE-5E59-7C35-E01D-0B651BAE3B1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32C281-E4EE-D515-F1E7-E77B90CF270F}"/>
              </a:ext>
            </a:extLst>
          </p:cNvPr>
          <p:cNvSpPr>
            <a:spLocks noGrp="1"/>
          </p:cNvSpPr>
          <p:nvPr>
            <p:ph type="sldNum" sz="quarter" idx="12"/>
          </p:nvPr>
        </p:nvSpPr>
        <p:spPr/>
        <p:txBody>
          <a:bodyPr/>
          <a:lstStyle/>
          <a:p>
            <a:fld id="{78C2C551-A77F-4416-ADEE-5175DCA1A262}" type="slidenum">
              <a:rPr lang="en-AU" smtClean="0"/>
              <a:t>‹#›</a:t>
            </a:fld>
            <a:endParaRPr lang="en-AU"/>
          </a:p>
        </p:txBody>
      </p:sp>
    </p:spTree>
    <p:extLst>
      <p:ext uri="{BB962C8B-B14F-4D97-AF65-F5344CB8AC3E}">
        <p14:creationId xmlns:p14="http://schemas.microsoft.com/office/powerpoint/2010/main" val="239648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BD1E-3B09-0917-731F-6278192DF61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56CB7D3-EEA2-E2F6-B5E9-AC652FA0C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42C6894-F5BA-62D0-3016-692C6646AD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CBFC4CF-6321-6732-9B0C-0CD1FA434003}"/>
              </a:ext>
            </a:extLst>
          </p:cNvPr>
          <p:cNvSpPr>
            <a:spLocks noGrp="1"/>
          </p:cNvSpPr>
          <p:nvPr>
            <p:ph type="dt" sz="half" idx="10"/>
          </p:nvPr>
        </p:nvSpPr>
        <p:spPr/>
        <p:txBody>
          <a:bodyPr/>
          <a:lstStyle/>
          <a:p>
            <a:fld id="{D16C7EB7-A8FF-4674-A5EF-7391D425C93B}" type="datetime1">
              <a:rPr lang="en-AU" smtClean="0"/>
              <a:t>2/01/2026</a:t>
            </a:fld>
            <a:endParaRPr lang="en-AU"/>
          </a:p>
        </p:txBody>
      </p:sp>
      <p:sp>
        <p:nvSpPr>
          <p:cNvPr id="6" name="Footer Placeholder 5">
            <a:extLst>
              <a:ext uri="{FF2B5EF4-FFF2-40B4-BE49-F238E27FC236}">
                <a16:creationId xmlns:a16="http://schemas.microsoft.com/office/drawing/2014/main" id="{A9CE5686-D6F1-20E7-44D6-E57150E8753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E9CE269-1198-2A3A-FBAB-7FB3F7DBB98E}"/>
              </a:ext>
            </a:extLst>
          </p:cNvPr>
          <p:cNvSpPr>
            <a:spLocks noGrp="1"/>
          </p:cNvSpPr>
          <p:nvPr>
            <p:ph type="sldNum" sz="quarter" idx="12"/>
          </p:nvPr>
        </p:nvSpPr>
        <p:spPr/>
        <p:txBody>
          <a:bodyPr/>
          <a:lstStyle/>
          <a:p>
            <a:fld id="{78C2C551-A77F-4416-ADEE-5175DCA1A262}" type="slidenum">
              <a:rPr lang="en-AU" smtClean="0"/>
              <a:t>‹#›</a:t>
            </a:fld>
            <a:endParaRPr lang="en-AU"/>
          </a:p>
        </p:txBody>
      </p:sp>
    </p:spTree>
    <p:extLst>
      <p:ext uri="{BB962C8B-B14F-4D97-AF65-F5344CB8AC3E}">
        <p14:creationId xmlns:p14="http://schemas.microsoft.com/office/powerpoint/2010/main" val="3916171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99D9-8BC7-A1BF-326E-4C04769BA47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8556D35-18ED-D9E9-6419-F34407F85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2F522E-C119-7081-7CA6-4CB3FC2301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9B5AAAD-5890-7FE9-33AB-569230CE7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BBF8F9-F70D-3E3C-2372-B5F4EAAF7F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216A5E6-A7E7-EA6F-9C89-0B9E399A7151}"/>
              </a:ext>
            </a:extLst>
          </p:cNvPr>
          <p:cNvSpPr>
            <a:spLocks noGrp="1"/>
          </p:cNvSpPr>
          <p:nvPr>
            <p:ph type="dt" sz="half" idx="10"/>
          </p:nvPr>
        </p:nvSpPr>
        <p:spPr/>
        <p:txBody>
          <a:bodyPr/>
          <a:lstStyle/>
          <a:p>
            <a:fld id="{AC154DA4-0289-4FBC-B808-8805E0CFA684}" type="datetime1">
              <a:rPr lang="en-AU" smtClean="0"/>
              <a:t>2/01/2026</a:t>
            </a:fld>
            <a:endParaRPr lang="en-AU"/>
          </a:p>
        </p:txBody>
      </p:sp>
      <p:sp>
        <p:nvSpPr>
          <p:cNvPr id="8" name="Footer Placeholder 7">
            <a:extLst>
              <a:ext uri="{FF2B5EF4-FFF2-40B4-BE49-F238E27FC236}">
                <a16:creationId xmlns:a16="http://schemas.microsoft.com/office/drawing/2014/main" id="{F0C5E3A3-6B34-70CE-F1D3-D9607C1650C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96B8450-D958-315A-260A-E66FEF0721C3}"/>
              </a:ext>
            </a:extLst>
          </p:cNvPr>
          <p:cNvSpPr>
            <a:spLocks noGrp="1"/>
          </p:cNvSpPr>
          <p:nvPr>
            <p:ph type="sldNum" sz="quarter" idx="12"/>
          </p:nvPr>
        </p:nvSpPr>
        <p:spPr/>
        <p:txBody>
          <a:bodyPr/>
          <a:lstStyle/>
          <a:p>
            <a:fld id="{78C2C551-A77F-4416-ADEE-5175DCA1A262}" type="slidenum">
              <a:rPr lang="en-AU" smtClean="0"/>
              <a:t>‹#›</a:t>
            </a:fld>
            <a:endParaRPr lang="en-AU"/>
          </a:p>
        </p:txBody>
      </p:sp>
    </p:spTree>
    <p:extLst>
      <p:ext uri="{BB962C8B-B14F-4D97-AF65-F5344CB8AC3E}">
        <p14:creationId xmlns:p14="http://schemas.microsoft.com/office/powerpoint/2010/main" val="2244949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63C9-4A41-259B-D960-B788A4DC846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9BB7721-0284-F7F0-FE7D-8AB12D1F8543}"/>
              </a:ext>
            </a:extLst>
          </p:cNvPr>
          <p:cNvSpPr>
            <a:spLocks noGrp="1"/>
          </p:cNvSpPr>
          <p:nvPr>
            <p:ph type="dt" sz="half" idx="10"/>
          </p:nvPr>
        </p:nvSpPr>
        <p:spPr/>
        <p:txBody>
          <a:bodyPr/>
          <a:lstStyle/>
          <a:p>
            <a:fld id="{CCD3C0F4-82EC-4BF8-B1F5-A41F3D325D9A}" type="datetime1">
              <a:rPr lang="en-AU" smtClean="0"/>
              <a:t>2/01/2026</a:t>
            </a:fld>
            <a:endParaRPr lang="en-AU"/>
          </a:p>
        </p:txBody>
      </p:sp>
      <p:sp>
        <p:nvSpPr>
          <p:cNvPr id="4" name="Footer Placeholder 3">
            <a:extLst>
              <a:ext uri="{FF2B5EF4-FFF2-40B4-BE49-F238E27FC236}">
                <a16:creationId xmlns:a16="http://schemas.microsoft.com/office/drawing/2014/main" id="{D9A0E29C-5357-F882-654F-284F72FDFB8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88C192E-55FD-CC98-B789-2F0B3A9A09AC}"/>
              </a:ext>
            </a:extLst>
          </p:cNvPr>
          <p:cNvSpPr>
            <a:spLocks noGrp="1"/>
          </p:cNvSpPr>
          <p:nvPr>
            <p:ph type="sldNum" sz="quarter" idx="12"/>
          </p:nvPr>
        </p:nvSpPr>
        <p:spPr/>
        <p:txBody>
          <a:bodyPr/>
          <a:lstStyle/>
          <a:p>
            <a:fld id="{78C2C551-A77F-4416-ADEE-5175DCA1A262}" type="slidenum">
              <a:rPr lang="en-AU" smtClean="0"/>
              <a:t>‹#›</a:t>
            </a:fld>
            <a:endParaRPr lang="en-AU"/>
          </a:p>
        </p:txBody>
      </p:sp>
    </p:spTree>
    <p:extLst>
      <p:ext uri="{BB962C8B-B14F-4D97-AF65-F5344CB8AC3E}">
        <p14:creationId xmlns:p14="http://schemas.microsoft.com/office/powerpoint/2010/main" val="2957409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C9AED1-8791-A615-5D71-1EF3505C2D12}"/>
              </a:ext>
            </a:extLst>
          </p:cNvPr>
          <p:cNvSpPr>
            <a:spLocks noGrp="1"/>
          </p:cNvSpPr>
          <p:nvPr>
            <p:ph type="dt" sz="half" idx="10"/>
          </p:nvPr>
        </p:nvSpPr>
        <p:spPr/>
        <p:txBody>
          <a:bodyPr/>
          <a:lstStyle/>
          <a:p>
            <a:fld id="{624218A9-45E5-4855-963D-480D17935EB0}" type="datetime1">
              <a:rPr lang="en-AU" smtClean="0"/>
              <a:t>2/01/2026</a:t>
            </a:fld>
            <a:endParaRPr lang="en-AU"/>
          </a:p>
        </p:txBody>
      </p:sp>
      <p:sp>
        <p:nvSpPr>
          <p:cNvPr id="3" name="Footer Placeholder 2">
            <a:extLst>
              <a:ext uri="{FF2B5EF4-FFF2-40B4-BE49-F238E27FC236}">
                <a16:creationId xmlns:a16="http://schemas.microsoft.com/office/drawing/2014/main" id="{157BFF84-8E90-7E56-003A-2A25DDC78FF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E1DAF20-C0B1-70D8-90E9-7E138C39578B}"/>
              </a:ext>
            </a:extLst>
          </p:cNvPr>
          <p:cNvSpPr>
            <a:spLocks noGrp="1"/>
          </p:cNvSpPr>
          <p:nvPr>
            <p:ph type="sldNum" sz="quarter" idx="12"/>
          </p:nvPr>
        </p:nvSpPr>
        <p:spPr/>
        <p:txBody>
          <a:bodyPr/>
          <a:lstStyle/>
          <a:p>
            <a:fld id="{78C2C551-A77F-4416-ADEE-5175DCA1A262}" type="slidenum">
              <a:rPr lang="en-AU" smtClean="0"/>
              <a:t>‹#›</a:t>
            </a:fld>
            <a:endParaRPr lang="en-AU"/>
          </a:p>
        </p:txBody>
      </p:sp>
    </p:spTree>
    <p:extLst>
      <p:ext uri="{BB962C8B-B14F-4D97-AF65-F5344CB8AC3E}">
        <p14:creationId xmlns:p14="http://schemas.microsoft.com/office/powerpoint/2010/main" val="2373005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8D330-8CCC-1952-D957-03EF8C0C9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B9BCD9A-CA04-26F6-08F1-9317A9EFF5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9210798-1190-65AF-9A89-DC60B99C6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58C19-5753-943F-5D7C-F52FA606663C}"/>
              </a:ext>
            </a:extLst>
          </p:cNvPr>
          <p:cNvSpPr>
            <a:spLocks noGrp="1"/>
          </p:cNvSpPr>
          <p:nvPr>
            <p:ph type="dt" sz="half" idx="10"/>
          </p:nvPr>
        </p:nvSpPr>
        <p:spPr/>
        <p:txBody>
          <a:bodyPr/>
          <a:lstStyle/>
          <a:p>
            <a:fld id="{8F321A3D-32F8-410C-ADCE-C03B87FDC24F}" type="datetime1">
              <a:rPr lang="en-AU" smtClean="0"/>
              <a:t>2/01/2026</a:t>
            </a:fld>
            <a:endParaRPr lang="en-AU"/>
          </a:p>
        </p:txBody>
      </p:sp>
      <p:sp>
        <p:nvSpPr>
          <p:cNvPr id="6" name="Footer Placeholder 5">
            <a:extLst>
              <a:ext uri="{FF2B5EF4-FFF2-40B4-BE49-F238E27FC236}">
                <a16:creationId xmlns:a16="http://schemas.microsoft.com/office/drawing/2014/main" id="{0F2345ED-220A-910D-AB34-73CEFD7A6F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8480B65-E2DD-B831-4B94-562E9EAAA137}"/>
              </a:ext>
            </a:extLst>
          </p:cNvPr>
          <p:cNvSpPr>
            <a:spLocks noGrp="1"/>
          </p:cNvSpPr>
          <p:nvPr>
            <p:ph type="sldNum" sz="quarter" idx="12"/>
          </p:nvPr>
        </p:nvSpPr>
        <p:spPr/>
        <p:txBody>
          <a:bodyPr/>
          <a:lstStyle/>
          <a:p>
            <a:fld id="{78C2C551-A77F-4416-ADEE-5175DCA1A262}" type="slidenum">
              <a:rPr lang="en-AU" smtClean="0"/>
              <a:t>‹#›</a:t>
            </a:fld>
            <a:endParaRPr lang="en-AU"/>
          </a:p>
        </p:txBody>
      </p:sp>
    </p:spTree>
    <p:extLst>
      <p:ext uri="{BB962C8B-B14F-4D97-AF65-F5344CB8AC3E}">
        <p14:creationId xmlns:p14="http://schemas.microsoft.com/office/powerpoint/2010/main" val="349366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A4B2B-DFFD-E6FC-6228-DB4D1DE0A1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7DFDCAE-B35E-605C-5E38-63D39D2E7E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07ECB24-21DE-2DAA-A788-B79671FCC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B5D5A1-FE12-D897-7312-FF98E41E1290}"/>
              </a:ext>
            </a:extLst>
          </p:cNvPr>
          <p:cNvSpPr>
            <a:spLocks noGrp="1"/>
          </p:cNvSpPr>
          <p:nvPr>
            <p:ph type="dt" sz="half" idx="10"/>
          </p:nvPr>
        </p:nvSpPr>
        <p:spPr/>
        <p:txBody>
          <a:bodyPr/>
          <a:lstStyle/>
          <a:p>
            <a:fld id="{D2465850-8C67-4F10-86C4-5ECA5A7CFC07}" type="datetime1">
              <a:rPr lang="en-AU" smtClean="0"/>
              <a:t>2/01/2026</a:t>
            </a:fld>
            <a:endParaRPr lang="en-AU"/>
          </a:p>
        </p:txBody>
      </p:sp>
      <p:sp>
        <p:nvSpPr>
          <p:cNvPr id="6" name="Footer Placeholder 5">
            <a:extLst>
              <a:ext uri="{FF2B5EF4-FFF2-40B4-BE49-F238E27FC236}">
                <a16:creationId xmlns:a16="http://schemas.microsoft.com/office/drawing/2014/main" id="{A1EABB76-B7AC-67E0-601A-2B74096BAFA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8556E36-A120-F95F-DCD9-9579FF20515D}"/>
              </a:ext>
            </a:extLst>
          </p:cNvPr>
          <p:cNvSpPr>
            <a:spLocks noGrp="1"/>
          </p:cNvSpPr>
          <p:nvPr>
            <p:ph type="sldNum" sz="quarter" idx="12"/>
          </p:nvPr>
        </p:nvSpPr>
        <p:spPr/>
        <p:txBody>
          <a:bodyPr/>
          <a:lstStyle/>
          <a:p>
            <a:fld id="{78C2C551-A77F-4416-ADEE-5175DCA1A262}" type="slidenum">
              <a:rPr lang="en-AU" smtClean="0"/>
              <a:t>‹#›</a:t>
            </a:fld>
            <a:endParaRPr lang="en-AU"/>
          </a:p>
        </p:txBody>
      </p:sp>
    </p:spTree>
    <p:extLst>
      <p:ext uri="{BB962C8B-B14F-4D97-AF65-F5344CB8AC3E}">
        <p14:creationId xmlns:p14="http://schemas.microsoft.com/office/powerpoint/2010/main" val="2240259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4BBA0D-5A69-223E-FE30-C18145D994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A0967FB-133F-E136-2EFF-7BC3B378E0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25E5C9E-2980-D52C-BCF1-3ADBC66F42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CE1B0F-CF66-40A6-880C-A824E6572892}" type="datetime1">
              <a:rPr lang="en-AU" smtClean="0"/>
              <a:t>2/01/2026</a:t>
            </a:fld>
            <a:endParaRPr lang="en-AU"/>
          </a:p>
        </p:txBody>
      </p:sp>
      <p:sp>
        <p:nvSpPr>
          <p:cNvPr id="5" name="Footer Placeholder 4">
            <a:extLst>
              <a:ext uri="{FF2B5EF4-FFF2-40B4-BE49-F238E27FC236}">
                <a16:creationId xmlns:a16="http://schemas.microsoft.com/office/drawing/2014/main" id="{1033CDF8-FBFA-3E0D-391C-461A3C6C36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D5493C7-ECB7-950C-6613-7805F4222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C2C551-A77F-4416-ADEE-5175DCA1A262}" type="slidenum">
              <a:rPr lang="en-AU" smtClean="0"/>
              <a:t>‹#›</a:t>
            </a:fld>
            <a:endParaRPr lang="en-AU"/>
          </a:p>
        </p:txBody>
      </p:sp>
    </p:spTree>
    <p:extLst>
      <p:ext uri="{BB962C8B-B14F-4D97-AF65-F5344CB8AC3E}">
        <p14:creationId xmlns:p14="http://schemas.microsoft.com/office/powerpoint/2010/main" val="2587565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44_88E888FC.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ear13.com.au/"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apprenticeships.gov.a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hyperlink" Target="https://www.apprenticeshipsupport.com.au/Home"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studyassist.gov.au/"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hyperlink" Target="https://www.servicesaustralia.gov.au/youth-allowance-for-students-and-australian-apprentice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hyperlink" Target="https://vtac.edu.au/access/scholarships.html"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my.headspace.org.au/online-communities/1306968/"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hyperlink" Target="https://headspace.org.au/explore-topics/for-young-people/work-and-study/" TargetMode="External"/><Relationship Id="rId4" Type="http://schemas.openxmlformats.org/officeDocument/2006/relationships/hyperlink" Target="https://headspace.org.au/online-and-phone-support/join-the-community/chats-by-professiona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hyperlink" Target="https://myfuture.edu.au/assist-others/open-day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5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8" Type="http://schemas.openxmlformats.org/officeDocument/2006/relationships/hyperlink" Target="https://www.education.gov.au/higher-education/support-students" TargetMode="External"/><Relationship Id="rId13" Type="http://schemas.openxmlformats.org/officeDocument/2006/relationships/hyperlink" Target="https://www.vic.gov.au/find-my-local-tafe" TargetMode="External"/><Relationship Id="rId18" Type="http://schemas.openxmlformats.org/officeDocument/2006/relationships/hyperlink" Target="https://universityreviews.com.au/list-of-universities/victoria/" TargetMode="External"/><Relationship Id="rId3" Type="http://schemas.openxmlformats.org/officeDocument/2006/relationships/hyperlink" Target="https://www.servicesaustralia.gov.au/" TargetMode="External"/><Relationship Id="rId7" Type="http://schemas.openxmlformats.org/officeDocument/2006/relationships/hyperlink" Target="https://www.studyassist.gov.au/" TargetMode="External"/><Relationship Id="rId12" Type="http://schemas.openxmlformats.org/officeDocument/2006/relationships/hyperlink" Target="https://www.vic.gov.au/find-my-" TargetMode="External"/><Relationship Id="rId17" Type="http://schemas.openxmlformats.org/officeDocument/2006/relationships/hyperlink" Target="https://www.vic.gov.au/skills-and-jobs-centres" TargetMode="External"/><Relationship Id="rId2" Type="http://schemas.openxmlformats.org/officeDocument/2006/relationships/notesSlide" Target="../notesSlides/notesSlide16.xml"/><Relationship Id="rId16" Type="http://schemas.openxmlformats.org/officeDocument/2006/relationships/hyperlink" Target="https://www.vic.gov.au/skills-and-jobs-" TargetMode="External"/><Relationship Id="rId20" Type="http://schemas.openxmlformats.org/officeDocument/2006/relationships/hyperlink" Target="https://vtac.edu.au/access/seas.html" TargetMode="External"/><Relationship Id="rId1" Type="http://schemas.openxmlformats.org/officeDocument/2006/relationships/slideLayout" Target="../slideLayouts/slideLayout7.xml"/><Relationship Id="rId6" Type="http://schemas.openxmlformats.org/officeDocument/2006/relationships/hyperlink" Target="https://www.asqa.gov.au/guidance-resources/resources-providers/faqs/recognition-prior-learning-rpl" TargetMode="External"/><Relationship Id="rId11" Type="http://schemas.openxmlformats.org/officeDocument/2006/relationships/hyperlink" Target="https://www.apprenticeships.vic.gov.au/apprentices-and-trainees/" TargetMode="External"/><Relationship Id="rId5" Type="http://schemas.openxmlformats.org/officeDocument/2006/relationships/hyperlink" Target="https://www.studyaustralia.gov.au/" TargetMode="External"/><Relationship Id="rId15" Type="http://schemas.openxmlformats.org/officeDocument/2006/relationships/hyperlink" Target="https://www.vic.gov.au/reconnect-program" TargetMode="External"/><Relationship Id="rId10" Type="http://schemas.openxmlformats.org/officeDocument/2006/relationships/hyperlink" Target="https://myfuture.edu.au/" TargetMode="External"/><Relationship Id="rId19" Type="http://schemas.openxmlformats.org/officeDocument/2006/relationships/hyperlink" Target="https://vtac.edu.au/atar.html#explainer" TargetMode="External"/><Relationship Id="rId4" Type="http://schemas.openxmlformats.org/officeDocument/2006/relationships/hyperlink" Target="https://courseseeker.edu.au/" TargetMode="External"/><Relationship Id="rId9" Type="http://schemas.openxmlformats.org/officeDocument/2006/relationships/hyperlink" Target="https://www.apprenticeships.gov.au/" TargetMode="External"/><Relationship Id="rId14" Type="http://schemas.openxmlformats.org/officeDocument/2006/relationships/hyperlink" Target="https://www.vic.gov.au/reconnec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seek.com.au/" TargetMode="External"/><Relationship Id="rId2" Type="http://schemas.openxmlformats.org/officeDocument/2006/relationships/hyperlink" Target="https://au.indeed.com/" TargetMode="Externa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au.linkedin.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australianvolunteers.com/" TargetMode="External"/><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0E6C3-29CF-8053-3928-4F8F272A3BF8}"/>
              </a:ext>
            </a:extLst>
          </p:cNvPr>
          <p:cNvSpPr>
            <a:spLocks noGrp="1"/>
          </p:cNvSpPr>
          <p:nvPr>
            <p:ph type="ctrTitle" idx="4294967295"/>
          </p:nvPr>
        </p:nvSpPr>
        <p:spPr>
          <a:xfrm>
            <a:off x="146815" y="2553786"/>
            <a:ext cx="6183313" cy="1555188"/>
          </a:xfrm>
        </p:spPr>
        <p:txBody>
          <a:bodyPr>
            <a:normAutofit/>
          </a:bodyPr>
          <a:lstStyle/>
          <a:p>
            <a:r>
              <a:rPr lang="en-AU" b="1" dirty="0">
                <a:latin typeface="CocogoosePro"/>
                <a:cs typeface="Helvetica"/>
              </a:rPr>
              <a:t>Life after </a:t>
            </a:r>
            <a:br>
              <a:rPr lang="en-AU" b="1" dirty="0">
                <a:latin typeface="CocogoosePro"/>
                <a:cs typeface="Helvetica"/>
              </a:rPr>
            </a:br>
            <a:r>
              <a:rPr lang="en-AU" b="1" dirty="0">
                <a:latin typeface="CocogoosePro"/>
                <a:cs typeface="Helvetica"/>
              </a:rPr>
              <a:t>Secondary School</a:t>
            </a:r>
          </a:p>
        </p:txBody>
      </p:sp>
      <p:sp>
        <p:nvSpPr>
          <p:cNvPr id="3" name="Subtitle 2">
            <a:extLst>
              <a:ext uri="{FF2B5EF4-FFF2-40B4-BE49-F238E27FC236}">
                <a16:creationId xmlns:a16="http://schemas.microsoft.com/office/drawing/2014/main" id="{0A571B7D-4EC0-DA8D-B7A3-07DBE3012513}"/>
              </a:ext>
            </a:extLst>
          </p:cNvPr>
          <p:cNvSpPr>
            <a:spLocks noGrp="1"/>
          </p:cNvSpPr>
          <p:nvPr>
            <p:ph type="subTitle" idx="4294967295"/>
          </p:nvPr>
        </p:nvSpPr>
        <p:spPr>
          <a:xfrm>
            <a:off x="211108" y="4400423"/>
            <a:ext cx="6054725" cy="679916"/>
          </a:xfrm>
        </p:spPr>
        <p:txBody>
          <a:bodyPr vert="horz" lIns="91440" tIns="45720" rIns="91440" bIns="45720" rtlCol="0" anchor="t">
            <a:normAutofit/>
          </a:bodyPr>
          <a:lstStyle/>
          <a:p>
            <a:pPr marL="0" indent="0">
              <a:buNone/>
            </a:pPr>
            <a:r>
              <a:rPr lang="en-AU" sz="2000" dirty="0">
                <a:latin typeface="HelveticaNeueLT Std"/>
                <a:cs typeface="Helvetica"/>
              </a:rPr>
              <a:t>A guide to navigating the pathways </a:t>
            </a:r>
            <a:br>
              <a:rPr lang="en-AU" sz="2000" dirty="0">
                <a:latin typeface="HelveticaNeueLT Std"/>
                <a:cs typeface="Helvetica"/>
              </a:rPr>
            </a:br>
            <a:r>
              <a:rPr lang="en-AU" sz="2000" dirty="0">
                <a:latin typeface="HelveticaNeueLT Std"/>
                <a:cs typeface="Helvetica"/>
              </a:rPr>
              <a:t>into adulthood</a:t>
            </a:r>
            <a:endParaRPr lang="en-US" dirty="0"/>
          </a:p>
        </p:txBody>
      </p:sp>
      <p:sp>
        <p:nvSpPr>
          <p:cNvPr id="4" name="TextBox 3">
            <a:extLst>
              <a:ext uri="{FF2B5EF4-FFF2-40B4-BE49-F238E27FC236}">
                <a16:creationId xmlns:a16="http://schemas.microsoft.com/office/drawing/2014/main" id="{54BFCEE2-A5C0-0632-E757-9F32BD0F7E15}"/>
              </a:ext>
            </a:extLst>
          </p:cNvPr>
          <p:cNvSpPr txBox="1"/>
          <p:nvPr/>
        </p:nvSpPr>
        <p:spPr>
          <a:xfrm>
            <a:off x="-49196" y="6655690"/>
            <a:ext cx="7473038" cy="246221"/>
          </a:xfrm>
          <a:prstGeom prst="rect">
            <a:avLst/>
          </a:prstGeom>
          <a:noFill/>
        </p:spPr>
        <p:txBody>
          <a:bodyPr wrap="square" lIns="91440" tIns="45720" rIns="91440" bIns="45720" rtlCol="0" anchor="t">
            <a:spAutoFit/>
          </a:bodyPr>
          <a:lstStyle/>
          <a:p>
            <a:pPr>
              <a:spcAft>
                <a:spcPts val="600"/>
              </a:spcAft>
            </a:pPr>
            <a:r>
              <a:rPr lang="en-AU" sz="1000" dirty="0"/>
              <a:t>Last updated: September 2025. This document is only as relevant as the date printed prior. Information is subject to change.</a:t>
            </a:r>
          </a:p>
        </p:txBody>
      </p:sp>
      <p:sp>
        <p:nvSpPr>
          <p:cNvPr id="5" name="Subtitle 2">
            <a:extLst>
              <a:ext uri="{FF2B5EF4-FFF2-40B4-BE49-F238E27FC236}">
                <a16:creationId xmlns:a16="http://schemas.microsoft.com/office/drawing/2014/main" id="{51C8DA49-90A5-C72B-C17A-485B99AD522B}"/>
              </a:ext>
            </a:extLst>
          </p:cNvPr>
          <p:cNvSpPr txBox="1">
            <a:spLocks/>
          </p:cNvSpPr>
          <p:nvPr/>
        </p:nvSpPr>
        <p:spPr>
          <a:xfrm>
            <a:off x="7897603" y="5865711"/>
            <a:ext cx="1627229" cy="229225"/>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sz="1600" dirty="0">
                <a:latin typeface="HelveticaNeueLT Std" panose="020B0804020202020204" pitchFamily="34" charset="0"/>
                <a:cs typeface="Helvetica" panose="020B0604020202020204" pitchFamily="34" charset="0"/>
              </a:rPr>
              <a:t>Brought to you by:</a:t>
            </a:r>
          </a:p>
        </p:txBody>
      </p:sp>
      <p:pic>
        <p:nvPicPr>
          <p:cNvPr id="11" name="Picture 10" descr="A person and person standing back to back&#10;&#10;Description automatically generated">
            <a:extLst>
              <a:ext uri="{FF2B5EF4-FFF2-40B4-BE49-F238E27FC236}">
                <a16:creationId xmlns:a16="http://schemas.microsoft.com/office/drawing/2014/main" id="{60E26FBB-547C-59F5-D480-69377D012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532" y="256629"/>
            <a:ext cx="5287307" cy="5070071"/>
          </a:xfrm>
          <a:prstGeom prst="rect">
            <a:avLst/>
          </a:prstGeom>
        </p:spPr>
      </p:pic>
      <p:pic>
        <p:nvPicPr>
          <p:cNvPr id="9" name="Picture 8" descr="A green rectangle on a black background&#10;&#10;Description automatically generated">
            <a:extLst>
              <a:ext uri="{FF2B5EF4-FFF2-40B4-BE49-F238E27FC236}">
                <a16:creationId xmlns:a16="http://schemas.microsoft.com/office/drawing/2014/main" id="{19ACF5A1-2538-D415-35D9-D091A9B9E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20048">
            <a:off x="-1800893" y="-4319042"/>
            <a:ext cx="7806402" cy="7806402"/>
          </a:xfrm>
          <a:prstGeom prst="rect">
            <a:avLst/>
          </a:prstGeom>
        </p:spPr>
      </p:pic>
      <p:pic>
        <p:nvPicPr>
          <p:cNvPr id="7" name="Picture 6" descr="A green and white logo&#10;&#10;AI-generated content may be incorrect.">
            <a:extLst>
              <a:ext uri="{FF2B5EF4-FFF2-40B4-BE49-F238E27FC236}">
                <a16:creationId xmlns:a16="http://schemas.microsoft.com/office/drawing/2014/main" id="{CC7073D2-5E24-E9D6-6508-1F8E66A8D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5010" y="6076150"/>
            <a:ext cx="1820779" cy="702650"/>
          </a:xfrm>
          <a:prstGeom prst="rect">
            <a:avLst/>
          </a:prstGeom>
        </p:spPr>
      </p:pic>
      <p:pic>
        <p:nvPicPr>
          <p:cNvPr id="10" name="Picture 9" descr="A green and white logo&#10;&#10;AI-generated content may be incorrect.">
            <a:extLst>
              <a:ext uri="{FF2B5EF4-FFF2-40B4-BE49-F238E27FC236}">
                <a16:creationId xmlns:a16="http://schemas.microsoft.com/office/drawing/2014/main" id="{1FCA3DF3-49ED-713A-6C6D-4D2607E3A9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3196" y="6076150"/>
            <a:ext cx="1820779" cy="702649"/>
          </a:xfrm>
          <a:prstGeom prst="rect">
            <a:avLst/>
          </a:prstGeom>
        </p:spPr>
      </p:pic>
    </p:spTree>
    <p:extLst>
      <p:ext uri="{BB962C8B-B14F-4D97-AF65-F5344CB8AC3E}">
        <p14:creationId xmlns:p14="http://schemas.microsoft.com/office/powerpoint/2010/main" val="3268830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4557D1-B68A-564F-6C6F-D0328B278541}"/>
            </a:ext>
          </a:extLst>
        </p:cNvPr>
        <p:cNvGrpSpPr/>
        <p:nvPr/>
      </p:nvGrpSpPr>
      <p:grpSpPr>
        <a:xfrm>
          <a:off x="0" y="0"/>
          <a:ext cx="0" cy="0"/>
          <a:chOff x="0" y="0"/>
          <a:chExt cx="0" cy="0"/>
        </a:xfrm>
      </p:grpSpPr>
      <p:pic>
        <p:nvPicPr>
          <p:cNvPr id="10" name="Picture 9" descr="A yellow circle on a black background&#10;&#10;Description automatically generated">
            <a:extLst>
              <a:ext uri="{FF2B5EF4-FFF2-40B4-BE49-F238E27FC236}">
                <a16:creationId xmlns:a16="http://schemas.microsoft.com/office/drawing/2014/main" id="{27C0707F-5D9E-8DC8-5EB5-73277A00F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043" y="3518897"/>
            <a:ext cx="6862032" cy="6858000"/>
          </a:xfrm>
          <a:prstGeom prst="rect">
            <a:avLst/>
          </a:prstGeom>
        </p:spPr>
      </p:pic>
      <p:sp>
        <p:nvSpPr>
          <p:cNvPr id="2" name="Title 1">
            <a:extLst>
              <a:ext uri="{FF2B5EF4-FFF2-40B4-BE49-F238E27FC236}">
                <a16:creationId xmlns:a16="http://schemas.microsoft.com/office/drawing/2014/main" id="{7DAA9F00-43CB-15A0-8FA2-06A29A1FEDD3}"/>
              </a:ext>
            </a:extLst>
          </p:cNvPr>
          <p:cNvSpPr>
            <a:spLocks noGrp="1"/>
          </p:cNvSpPr>
          <p:nvPr>
            <p:ph type="title"/>
          </p:nvPr>
        </p:nvSpPr>
        <p:spPr>
          <a:xfrm>
            <a:off x="500450" y="208535"/>
            <a:ext cx="11352212" cy="1325563"/>
          </a:xfrm>
        </p:spPr>
        <p:txBody>
          <a:bodyPr anchor="ctr">
            <a:normAutofit/>
          </a:bodyPr>
          <a:lstStyle/>
          <a:p>
            <a:pPr algn="ctr"/>
            <a:r>
              <a:rPr lang="en-AU" sz="6000" b="1" dirty="0">
                <a:latin typeface="CocogoosePro" panose="00000500000000000000" pitchFamily="2" charset="0"/>
              </a:rPr>
              <a:t>Traineeships</a:t>
            </a:r>
          </a:p>
        </p:txBody>
      </p:sp>
      <p:sp>
        <p:nvSpPr>
          <p:cNvPr id="8" name="Minus Sign 7">
            <a:extLst>
              <a:ext uri="{FF2B5EF4-FFF2-40B4-BE49-F238E27FC236}">
                <a16:creationId xmlns:a16="http://schemas.microsoft.com/office/drawing/2014/main" id="{62BC6FA1-6AC3-2C30-C149-A5C73750976D}"/>
              </a:ext>
            </a:extLst>
          </p:cNvPr>
          <p:cNvSpPr/>
          <p:nvPr/>
        </p:nvSpPr>
        <p:spPr>
          <a:xfrm>
            <a:off x="-1573765" y="1198143"/>
            <a:ext cx="15339527" cy="330283"/>
          </a:xfrm>
          <a:prstGeom prst="mathMinus">
            <a:avLst/>
          </a:prstGeom>
          <a:solidFill>
            <a:srgbClr val="FFD2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Content Placeholder 2">
            <a:extLst>
              <a:ext uri="{FF2B5EF4-FFF2-40B4-BE49-F238E27FC236}">
                <a16:creationId xmlns:a16="http://schemas.microsoft.com/office/drawing/2014/main" id="{E6EC16B9-E855-B238-F469-ECB3E6B805FA}"/>
              </a:ext>
            </a:extLst>
          </p:cNvPr>
          <p:cNvSpPr>
            <a:spLocks noGrp="1"/>
          </p:cNvSpPr>
          <p:nvPr>
            <p:ph sz="quarter" idx="4"/>
          </p:nvPr>
        </p:nvSpPr>
        <p:spPr>
          <a:xfrm>
            <a:off x="339334" y="1528426"/>
            <a:ext cx="11513328" cy="3684588"/>
          </a:xfrm>
        </p:spPr>
        <p:txBody>
          <a:bodyPr anchor="t">
            <a:normAutofit/>
          </a:bodyPr>
          <a:lstStyle/>
          <a:p>
            <a:pPr>
              <a:lnSpc>
                <a:spcPct val="160000"/>
              </a:lnSpc>
            </a:pPr>
            <a:r>
              <a:rPr lang="en-AU" sz="1800" dirty="0">
                <a:latin typeface="HelveticaNeueLT Std" panose="020B0804020202020204" pitchFamily="34" charset="0"/>
              </a:rPr>
              <a:t>Traineeships are on the job training. It combines work experience with training at a Registered Training Organisation.</a:t>
            </a:r>
          </a:p>
          <a:p>
            <a:pPr>
              <a:lnSpc>
                <a:spcPct val="160000"/>
              </a:lnSpc>
            </a:pPr>
            <a:r>
              <a:rPr lang="en-AU" sz="1800" dirty="0">
                <a:latin typeface="HelveticaNeueLT Std" panose="020B0804020202020204" pitchFamily="34" charset="0"/>
              </a:rPr>
              <a:t>They usually take 1-2 years. This differs depending on the qualification.</a:t>
            </a:r>
          </a:p>
          <a:p>
            <a:pPr>
              <a:lnSpc>
                <a:spcPct val="160000"/>
              </a:lnSpc>
            </a:pPr>
            <a:r>
              <a:rPr lang="en-AU" sz="1800" dirty="0">
                <a:latin typeface="HelveticaNeueLT Std" panose="020B0804020202020204" pitchFamily="34" charset="0"/>
              </a:rPr>
              <a:t>Traineeships allow you to earn a wage while you study.</a:t>
            </a:r>
          </a:p>
          <a:p>
            <a:pPr>
              <a:lnSpc>
                <a:spcPct val="160000"/>
              </a:lnSpc>
            </a:pPr>
            <a:r>
              <a:rPr lang="en-AU" sz="1800" dirty="0">
                <a:latin typeface="HelveticaNeueLT Std" panose="020B0804020202020204" pitchFamily="34" charset="0"/>
              </a:rPr>
              <a:t>There are a wide range of qualifications and career options that offer a traineeship.</a:t>
            </a:r>
          </a:p>
          <a:p>
            <a:pPr>
              <a:lnSpc>
                <a:spcPct val="160000"/>
              </a:lnSpc>
            </a:pPr>
            <a:r>
              <a:rPr lang="en-AU" sz="1800" dirty="0">
                <a:latin typeface="HelveticaNeueLT Std" panose="020B0804020202020204" pitchFamily="34" charset="0"/>
              </a:rPr>
              <a:t>You can find traineeships by searching platforms like SEEK or organisations will have them listed on their careers’ page on their websites.</a:t>
            </a:r>
          </a:p>
        </p:txBody>
      </p:sp>
      <p:sp>
        <p:nvSpPr>
          <p:cNvPr id="14" name="Slide Number Placeholder 13">
            <a:extLst>
              <a:ext uri="{FF2B5EF4-FFF2-40B4-BE49-F238E27FC236}">
                <a16:creationId xmlns:a16="http://schemas.microsoft.com/office/drawing/2014/main" id="{5F634D51-E866-E9C4-E61E-89F9A2216E8B}"/>
              </a:ext>
            </a:extLst>
          </p:cNvPr>
          <p:cNvSpPr>
            <a:spLocks noGrp="1"/>
          </p:cNvSpPr>
          <p:nvPr>
            <p:ph type="sldNum" sz="quarter" idx="12"/>
          </p:nvPr>
        </p:nvSpPr>
        <p:spPr/>
        <p:txBody>
          <a:bodyPr/>
          <a:lstStyle/>
          <a:p>
            <a:fld id="{78C2C551-A77F-4416-ADEE-5175DCA1A262}" type="slidenum">
              <a:rPr lang="en-AU" b="1" smtClean="0">
                <a:solidFill>
                  <a:schemeClr val="tx1"/>
                </a:solidFill>
              </a:rPr>
              <a:t>10</a:t>
            </a:fld>
            <a:endParaRPr lang="en-AU" b="1" dirty="0">
              <a:solidFill>
                <a:schemeClr val="tx1"/>
              </a:solidFill>
            </a:endParaRPr>
          </a:p>
        </p:txBody>
      </p:sp>
    </p:spTree>
    <p:extLst>
      <p:ext uri="{BB962C8B-B14F-4D97-AF65-F5344CB8AC3E}">
        <p14:creationId xmlns:p14="http://schemas.microsoft.com/office/powerpoint/2010/main" val="112549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DC92D-0017-C014-DA5D-BF8C7728ECDA}"/>
              </a:ext>
            </a:extLst>
          </p:cNvPr>
          <p:cNvSpPr>
            <a:spLocks noGrp="1"/>
          </p:cNvSpPr>
          <p:nvPr>
            <p:ph type="title" idx="4294967295"/>
          </p:nvPr>
        </p:nvSpPr>
        <p:spPr>
          <a:xfrm>
            <a:off x="0" y="141288"/>
            <a:ext cx="11287125" cy="1435100"/>
          </a:xfrm>
        </p:spPr>
        <p:txBody>
          <a:bodyPr anchor="b">
            <a:normAutofit/>
          </a:bodyPr>
          <a:lstStyle/>
          <a:p>
            <a:pPr algn="ctr">
              <a:lnSpc>
                <a:spcPct val="150000"/>
              </a:lnSpc>
            </a:pPr>
            <a:r>
              <a:rPr lang="en-AU" sz="3800" b="1" dirty="0">
                <a:latin typeface="CocogoosePro"/>
              </a:rPr>
              <a:t>Still unsure? </a:t>
            </a:r>
            <a:br>
              <a:rPr lang="en-AU" sz="3800" b="1" dirty="0">
                <a:latin typeface="CocogoosePro"/>
              </a:rPr>
            </a:br>
            <a:r>
              <a:rPr lang="en-AU" sz="1800" b="1" dirty="0">
                <a:latin typeface="CocogoosePro"/>
              </a:rPr>
              <a:t>If you are undecided about the path you want to take, this page is for you.</a:t>
            </a:r>
          </a:p>
        </p:txBody>
      </p:sp>
      <p:sp>
        <p:nvSpPr>
          <p:cNvPr id="3" name="Content Placeholder 2">
            <a:extLst>
              <a:ext uri="{FF2B5EF4-FFF2-40B4-BE49-F238E27FC236}">
                <a16:creationId xmlns:a16="http://schemas.microsoft.com/office/drawing/2014/main" id="{C245C12D-9EF1-573D-C0F5-F6A9247B65CC}"/>
              </a:ext>
            </a:extLst>
          </p:cNvPr>
          <p:cNvSpPr>
            <a:spLocks noGrp="1"/>
          </p:cNvSpPr>
          <p:nvPr>
            <p:ph idx="4294967295"/>
          </p:nvPr>
        </p:nvSpPr>
        <p:spPr>
          <a:xfrm>
            <a:off x="0" y="1853908"/>
            <a:ext cx="11769505" cy="5089525"/>
          </a:xfrm>
        </p:spPr>
        <p:txBody>
          <a:bodyPr anchor="t">
            <a:normAutofit/>
          </a:bodyPr>
          <a:lstStyle/>
          <a:p>
            <a:pPr>
              <a:lnSpc>
                <a:spcPct val="100000"/>
              </a:lnSpc>
            </a:pPr>
            <a:r>
              <a:rPr lang="en-AU" sz="1700" dirty="0">
                <a:latin typeface="HelveticaNeueLT Std"/>
              </a:rPr>
              <a:t>Which pathway to take in adulthood is a big decision. It is understandable that you may not be sure whether employment, study or travel is the best way forward. You are entitled to take some time to just be, consider your options and work on yourself. </a:t>
            </a:r>
          </a:p>
          <a:p>
            <a:pPr>
              <a:lnSpc>
                <a:spcPct val="100000"/>
              </a:lnSpc>
            </a:pPr>
            <a:r>
              <a:rPr lang="en-AU" sz="1700" dirty="0">
                <a:latin typeface="HelveticaNeueLT Std"/>
              </a:rPr>
              <a:t>If you do not go to university or TAFE straight out of high school, you can apply later. You will be a mature aged student.  </a:t>
            </a:r>
            <a:endParaRPr lang="en-AU" sz="1700" dirty="0">
              <a:latin typeface="HelveticaNeueLT Std" panose="020B0804020202020204" pitchFamily="34" charset="0"/>
            </a:endParaRPr>
          </a:p>
          <a:p>
            <a:pPr>
              <a:lnSpc>
                <a:spcPct val="100000"/>
              </a:lnSpc>
            </a:pPr>
            <a:r>
              <a:rPr lang="en-AU" sz="1700" dirty="0">
                <a:latin typeface="HelveticaNeueLT Std"/>
              </a:rPr>
              <a:t>If you want to attend university after some time away from study, you will need to apply directly and provide a personal statement. The university may review your ATAR score and consider other life experience you may have (work, volunteering etc) before offering you a place. You do not have to meet the same requirements as those applying straight out of high school.</a:t>
            </a:r>
          </a:p>
          <a:p>
            <a:pPr>
              <a:lnSpc>
                <a:spcPct val="100000"/>
              </a:lnSpc>
            </a:pPr>
            <a:r>
              <a:rPr lang="en-AU" sz="1700" dirty="0">
                <a:latin typeface="HelveticaNeueLT Std"/>
              </a:rPr>
              <a:t>A personal statement is like a cover letter but for studying. You will need to provide information about yourself, past employment, education history, and explain why you want to complete this course.</a:t>
            </a:r>
          </a:p>
          <a:p>
            <a:pPr>
              <a:lnSpc>
                <a:spcPct val="100000"/>
              </a:lnSpc>
            </a:pPr>
            <a:r>
              <a:rPr lang="en-AU" sz="1700" dirty="0">
                <a:latin typeface="HelveticaNeueLT Std" panose="020B0804020202020204" pitchFamily="34" charset="0"/>
              </a:rPr>
              <a:t>TAFE courses entry requirements remain the same whether you are mature aged or not. These requirements differ depending on the qualification.</a:t>
            </a:r>
          </a:p>
        </p:txBody>
      </p:sp>
      <p:pic>
        <p:nvPicPr>
          <p:cNvPr id="8" name="Picture 7" descr="A yellow diamond shaped object&#10;&#10;Description automatically generated">
            <a:extLst>
              <a:ext uri="{FF2B5EF4-FFF2-40B4-BE49-F238E27FC236}">
                <a16:creationId xmlns:a16="http://schemas.microsoft.com/office/drawing/2014/main" id="{96697928-C256-B41E-7F96-3A2C64EF0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88563">
            <a:off x="8800984" y="-2794321"/>
            <a:ext cx="6858000" cy="6858000"/>
          </a:xfrm>
          <a:prstGeom prst="rect">
            <a:avLst/>
          </a:prstGeom>
        </p:spPr>
      </p:pic>
      <p:sp>
        <p:nvSpPr>
          <p:cNvPr id="13" name="Minus Sign 12">
            <a:extLst>
              <a:ext uri="{FF2B5EF4-FFF2-40B4-BE49-F238E27FC236}">
                <a16:creationId xmlns:a16="http://schemas.microsoft.com/office/drawing/2014/main" id="{E5BB59F1-4E70-8508-0C2E-AA8FF9C9B9CF}"/>
              </a:ext>
            </a:extLst>
          </p:cNvPr>
          <p:cNvSpPr/>
          <p:nvPr/>
        </p:nvSpPr>
        <p:spPr>
          <a:xfrm>
            <a:off x="2937486" y="986240"/>
            <a:ext cx="5412151" cy="281789"/>
          </a:xfrm>
          <a:prstGeom prst="mathMinus">
            <a:avLst/>
          </a:prstGeom>
          <a:solidFill>
            <a:srgbClr val="FFD2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Slide Number Placeholder 4">
            <a:extLst>
              <a:ext uri="{FF2B5EF4-FFF2-40B4-BE49-F238E27FC236}">
                <a16:creationId xmlns:a16="http://schemas.microsoft.com/office/drawing/2014/main" id="{75673C86-C9B1-2C6B-5D87-B9F4CDA21355}"/>
              </a:ext>
            </a:extLst>
          </p:cNvPr>
          <p:cNvSpPr>
            <a:spLocks noGrp="1"/>
          </p:cNvSpPr>
          <p:nvPr>
            <p:ph type="sldNum" sz="quarter" idx="12"/>
          </p:nvPr>
        </p:nvSpPr>
        <p:spPr/>
        <p:txBody>
          <a:bodyPr/>
          <a:lstStyle/>
          <a:p>
            <a:fld id="{78C2C551-A77F-4416-ADEE-5175DCA1A262}" type="slidenum">
              <a:rPr lang="en-AU" b="1" smtClean="0">
                <a:solidFill>
                  <a:schemeClr val="tx1"/>
                </a:solidFill>
              </a:rPr>
              <a:t>11</a:t>
            </a:fld>
            <a:endParaRPr lang="en-AU" b="1" dirty="0">
              <a:solidFill>
                <a:schemeClr val="tx1"/>
              </a:solidFill>
            </a:endParaRPr>
          </a:p>
        </p:txBody>
      </p:sp>
    </p:spTree>
    <p:extLst>
      <p:ext uri="{BB962C8B-B14F-4D97-AF65-F5344CB8AC3E}">
        <p14:creationId xmlns:p14="http://schemas.microsoft.com/office/powerpoint/2010/main" val="1678286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466397-3C21-768D-6032-43054187160E}"/>
              </a:ext>
            </a:extLst>
          </p:cNvPr>
          <p:cNvSpPr>
            <a:spLocks noGrp="1"/>
          </p:cNvSpPr>
          <p:nvPr>
            <p:ph idx="1"/>
          </p:nvPr>
        </p:nvSpPr>
        <p:spPr/>
        <p:txBody>
          <a:bodyPr vert="horz" lIns="91440" tIns="45720" rIns="91440" bIns="45720" rtlCol="0" anchor="t">
            <a:normAutofit lnSpcReduction="10000"/>
          </a:bodyPr>
          <a:lstStyle/>
          <a:p>
            <a:pPr marL="514350" indent="-514350">
              <a:buAutoNum type="arabicPeriod"/>
            </a:pPr>
            <a:r>
              <a:rPr lang="en-AU" sz="1800" dirty="0">
                <a:highlight>
                  <a:srgbClr val="FFD215"/>
                </a:highlight>
                <a:latin typeface="HelveticaNeueLT Std" panose="020B0804020202020204" pitchFamily="34" charset="0"/>
              </a:rPr>
              <a:t>Taking a break has allowed me to...</a:t>
            </a:r>
          </a:p>
          <a:p>
            <a:pPr marL="457200" lvl="1" indent="0">
              <a:buNone/>
            </a:pPr>
            <a:r>
              <a:rPr lang="en-AU" sz="1600" dirty="0">
                <a:latin typeface="HelveticaNeueLT Std" panose="020B0804020202020204" pitchFamily="34" charset="0"/>
              </a:rPr>
              <a:t>  -Reflect on myself.</a:t>
            </a:r>
          </a:p>
          <a:p>
            <a:pPr marL="457200" lvl="1" indent="0">
              <a:buNone/>
            </a:pPr>
            <a:r>
              <a:rPr lang="en-AU" sz="1600" dirty="0">
                <a:latin typeface="HelveticaNeueLT Std" panose="020B0804020202020204" pitchFamily="34" charset="0"/>
              </a:rPr>
              <a:t>  -Prioritise my health and wellbeing.</a:t>
            </a:r>
          </a:p>
          <a:p>
            <a:pPr marL="514350" indent="-514350">
              <a:buAutoNum type="arabicPeriod"/>
            </a:pPr>
            <a:r>
              <a:rPr lang="en-AU" sz="1800" dirty="0">
                <a:highlight>
                  <a:srgbClr val="FFD215"/>
                </a:highlight>
                <a:latin typeface="HelveticaNeueLT Std" panose="020B0804020202020204" pitchFamily="34" charset="0"/>
                <a:cs typeface="Arial"/>
              </a:rPr>
              <a:t>The people / resources / services that helped me decide to take a break after school were…</a:t>
            </a:r>
            <a:endParaRPr lang="en-US" sz="1800" dirty="0">
              <a:latin typeface="HelveticaNeueLT Std" panose="020B0804020202020204" pitchFamily="34" charset="0"/>
              <a:cs typeface="Arial"/>
            </a:endParaRPr>
          </a:p>
          <a:p>
            <a:pPr marL="457200" lvl="1" indent="0">
              <a:buNone/>
            </a:pPr>
            <a:r>
              <a:rPr lang="en-AU" sz="1600" dirty="0">
                <a:latin typeface="HelveticaNeueLT Std" panose="020B0804020202020204" pitchFamily="34" charset="0"/>
                <a:cs typeface="Arial"/>
              </a:rPr>
              <a:t> -My family. They were supportive and allowed me to figure out my own path.</a:t>
            </a:r>
            <a:endParaRPr lang="en-US" sz="1600" dirty="0">
              <a:latin typeface="HelveticaNeueLT Std" panose="020B0804020202020204" pitchFamily="34" charset="0"/>
              <a:cs typeface="Arial"/>
            </a:endParaRPr>
          </a:p>
          <a:p>
            <a:pPr marL="457200" lvl="1" indent="0">
              <a:buNone/>
            </a:pPr>
            <a:r>
              <a:rPr lang="en-AU" sz="1600" dirty="0">
                <a:latin typeface="HelveticaNeueLT Std" panose="020B0804020202020204" pitchFamily="34" charset="0"/>
                <a:cs typeface="Arial"/>
              </a:rPr>
              <a:t> -Centrelink. They helped me explore available financial options.</a:t>
            </a:r>
            <a:endParaRPr lang="en-AU" dirty="0">
              <a:latin typeface="HelveticaNeueLT Std" panose="020B0804020202020204" pitchFamily="34" charset="0"/>
            </a:endParaRPr>
          </a:p>
          <a:p>
            <a:pPr marL="514350" indent="-514350">
              <a:buAutoNum type="arabicPeriod"/>
            </a:pPr>
            <a:r>
              <a:rPr lang="en-AU" sz="1800" dirty="0">
                <a:highlight>
                  <a:srgbClr val="FFD215"/>
                </a:highlight>
                <a:latin typeface="HelveticaNeueLT Std" panose="020B0804020202020204" pitchFamily="34" charset="0"/>
              </a:rPr>
              <a:t>A little advice for those considering a break after school is…</a:t>
            </a:r>
          </a:p>
          <a:p>
            <a:pPr marL="457200" lvl="1" indent="0">
              <a:buNone/>
            </a:pPr>
            <a:r>
              <a:rPr lang="en-AU" sz="1600" dirty="0">
                <a:latin typeface="HelveticaNeueLT Std" panose="020B0804020202020204" pitchFamily="34" charset="0"/>
              </a:rPr>
              <a:t>  -You do not have to please others.</a:t>
            </a:r>
          </a:p>
          <a:p>
            <a:pPr marL="457200" lvl="1" indent="0">
              <a:buNone/>
            </a:pPr>
            <a:r>
              <a:rPr lang="en-AU" sz="1600" dirty="0">
                <a:latin typeface="HelveticaNeueLT Std" panose="020B0804020202020204" pitchFamily="34" charset="0"/>
              </a:rPr>
              <a:t>  -Take things at your pace.</a:t>
            </a:r>
          </a:p>
          <a:p>
            <a:pPr marL="514350" indent="-514350">
              <a:buAutoNum type="arabicPeriod"/>
            </a:pPr>
            <a:r>
              <a:rPr lang="en-AU" sz="1800" dirty="0">
                <a:highlight>
                  <a:srgbClr val="FFD215"/>
                </a:highlight>
                <a:latin typeface="HelveticaNeueLT Std" panose="020B0804020202020204" pitchFamily="34" charset="0"/>
              </a:rPr>
              <a:t>What I wish I had known about taking a break before I committed to it is...</a:t>
            </a:r>
          </a:p>
          <a:p>
            <a:pPr marL="457200" lvl="1" indent="0">
              <a:buNone/>
            </a:pPr>
            <a:r>
              <a:rPr lang="en-AU" sz="1600" dirty="0">
                <a:latin typeface="HelveticaNeueLT Std" panose="020B0804020202020204" pitchFamily="34" charset="0"/>
              </a:rPr>
              <a:t>  -People may ask questions about your decision and struggle to understand </a:t>
            </a:r>
            <a:br>
              <a:rPr lang="en-AU" sz="1600" dirty="0">
                <a:latin typeface="HelveticaNeueLT Std" panose="020B0804020202020204" pitchFamily="34" charset="0"/>
              </a:rPr>
            </a:br>
            <a:r>
              <a:rPr lang="en-AU" sz="1600" dirty="0">
                <a:latin typeface="HelveticaNeueLT Std" panose="020B0804020202020204" pitchFamily="34" charset="0"/>
              </a:rPr>
              <a:t>     why I chose it.</a:t>
            </a:r>
          </a:p>
          <a:p>
            <a:pPr marL="0" indent="0">
              <a:buNone/>
            </a:pPr>
            <a:endParaRPr lang="en-AU" sz="1400" dirty="0">
              <a:latin typeface="HelveticaNeueLT Std" panose="020B0804020202020204" pitchFamily="34" charset="0"/>
            </a:endParaRPr>
          </a:p>
          <a:p>
            <a:pPr marL="0" indent="0">
              <a:buNone/>
            </a:pPr>
            <a:r>
              <a:rPr lang="en-AU" sz="1400" dirty="0">
                <a:latin typeface="HelveticaNeueLT Std" panose="020B0804020202020204" pitchFamily="34" charset="0"/>
              </a:rPr>
              <a:t>A young person from the City of Casey</a:t>
            </a:r>
          </a:p>
        </p:txBody>
      </p:sp>
      <p:sp>
        <p:nvSpPr>
          <p:cNvPr id="4" name="Title 1">
            <a:extLst>
              <a:ext uri="{FF2B5EF4-FFF2-40B4-BE49-F238E27FC236}">
                <a16:creationId xmlns:a16="http://schemas.microsoft.com/office/drawing/2014/main" id="{9F7E5A9E-7C32-B372-F3BC-B614F6575C64}"/>
              </a:ext>
            </a:extLst>
          </p:cNvPr>
          <p:cNvSpPr>
            <a:spLocks noGrp="1"/>
          </p:cNvSpPr>
          <p:nvPr>
            <p:ph type="title"/>
          </p:nvPr>
        </p:nvSpPr>
        <p:spPr>
          <a:xfrm>
            <a:off x="1" y="0"/>
            <a:ext cx="12191999" cy="1325563"/>
          </a:xfrm>
        </p:spPr>
        <p:txBody>
          <a:bodyPr>
            <a:normAutofit fontScale="90000"/>
          </a:bodyPr>
          <a:lstStyle/>
          <a:p>
            <a:pPr algn="ctr">
              <a:lnSpc>
                <a:spcPct val="150000"/>
              </a:lnSpc>
            </a:pPr>
            <a:r>
              <a:rPr lang="en-AU" dirty="0">
                <a:latin typeface="CocogoosePro"/>
              </a:rPr>
              <a:t>“I’m still figuring it out”</a:t>
            </a:r>
            <a:br>
              <a:rPr lang="en-AU" dirty="0">
                <a:latin typeface="CocogoosePro"/>
              </a:rPr>
            </a:br>
            <a:r>
              <a:rPr lang="en-AU" sz="1400" dirty="0">
                <a:latin typeface="CocogoosePro"/>
              </a:rPr>
              <a:t>We asked a local young person who is not currently working or studying their thoughts</a:t>
            </a:r>
          </a:p>
        </p:txBody>
      </p:sp>
      <p:pic>
        <p:nvPicPr>
          <p:cNvPr id="8" name="Picture 7" descr="A person walking on a sidewalk&#10;&#10;Description automatically generated">
            <a:extLst>
              <a:ext uri="{FF2B5EF4-FFF2-40B4-BE49-F238E27FC236}">
                <a16:creationId xmlns:a16="http://schemas.microsoft.com/office/drawing/2014/main" id="{F62ED4E4-7A2D-3F5B-B5C8-F8A0EB266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0997" y="3117585"/>
            <a:ext cx="2431420" cy="3643248"/>
          </a:xfrm>
          <a:prstGeom prst="rect">
            <a:avLst/>
          </a:prstGeom>
        </p:spPr>
      </p:pic>
      <p:sp>
        <p:nvSpPr>
          <p:cNvPr id="9" name="Minus Sign 8">
            <a:extLst>
              <a:ext uri="{FF2B5EF4-FFF2-40B4-BE49-F238E27FC236}">
                <a16:creationId xmlns:a16="http://schemas.microsoft.com/office/drawing/2014/main" id="{171B1D10-E4CA-51B1-DBDC-C84B2DF4F782}"/>
              </a:ext>
            </a:extLst>
          </p:cNvPr>
          <p:cNvSpPr/>
          <p:nvPr/>
        </p:nvSpPr>
        <p:spPr>
          <a:xfrm>
            <a:off x="1382287" y="762002"/>
            <a:ext cx="9427426" cy="281789"/>
          </a:xfrm>
          <a:prstGeom prst="mathMinus">
            <a:avLst/>
          </a:prstGeom>
          <a:solidFill>
            <a:srgbClr val="FFD2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Slide Number Placeholder 6">
            <a:extLst>
              <a:ext uri="{FF2B5EF4-FFF2-40B4-BE49-F238E27FC236}">
                <a16:creationId xmlns:a16="http://schemas.microsoft.com/office/drawing/2014/main" id="{D71E35E3-7AFA-3EE1-11A1-FE14E1763422}"/>
              </a:ext>
            </a:extLst>
          </p:cNvPr>
          <p:cNvSpPr>
            <a:spLocks noGrp="1"/>
          </p:cNvSpPr>
          <p:nvPr>
            <p:ph type="sldNum" sz="quarter" idx="12"/>
          </p:nvPr>
        </p:nvSpPr>
        <p:spPr/>
        <p:txBody>
          <a:bodyPr/>
          <a:lstStyle/>
          <a:p>
            <a:fld id="{78C2C551-A77F-4416-ADEE-5175DCA1A262}" type="slidenum">
              <a:rPr lang="en-AU" b="1" smtClean="0">
                <a:solidFill>
                  <a:schemeClr val="tx1"/>
                </a:solidFill>
              </a:rPr>
              <a:t>12</a:t>
            </a:fld>
            <a:endParaRPr lang="en-AU" b="1" dirty="0">
              <a:solidFill>
                <a:schemeClr val="tx1"/>
              </a:solidFill>
            </a:endParaRPr>
          </a:p>
        </p:txBody>
      </p:sp>
    </p:spTree>
    <p:extLst>
      <p:ext uri="{BB962C8B-B14F-4D97-AF65-F5344CB8AC3E}">
        <p14:creationId xmlns:p14="http://schemas.microsoft.com/office/powerpoint/2010/main" val="2296940796"/>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F61E-D37A-1D61-FB13-8E28EED2EEBD}"/>
              </a:ext>
            </a:extLst>
          </p:cNvPr>
          <p:cNvSpPr>
            <a:spLocks noGrp="1"/>
          </p:cNvSpPr>
          <p:nvPr>
            <p:ph type="title" idx="4294967295"/>
          </p:nvPr>
        </p:nvSpPr>
        <p:spPr>
          <a:xfrm>
            <a:off x="153820" y="663388"/>
            <a:ext cx="4368800" cy="812479"/>
          </a:xfrm>
        </p:spPr>
        <p:txBody>
          <a:bodyPr anchor="b">
            <a:normAutofit fontScale="90000"/>
          </a:bodyPr>
          <a:lstStyle/>
          <a:p>
            <a:r>
              <a:rPr lang="en-AU" sz="5400" b="1" dirty="0">
                <a:latin typeface="CocogoosePro" panose="00000500000000000000" pitchFamily="2" charset="0"/>
              </a:rPr>
              <a:t>Gap Year	</a:t>
            </a:r>
          </a:p>
        </p:txBody>
      </p:sp>
      <p:sp>
        <p:nvSpPr>
          <p:cNvPr id="3" name="Content Placeholder 2">
            <a:extLst>
              <a:ext uri="{FF2B5EF4-FFF2-40B4-BE49-F238E27FC236}">
                <a16:creationId xmlns:a16="http://schemas.microsoft.com/office/drawing/2014/main" id="{0A9175FA-E3CC-F6EC-CBB1-E53E18CE4D12}"/>
              </a:ext>
            </a:extLst>
          </p:cNvPr>
          <p:cNvSpPr>
            <a:spLocks noGrp="1"/>
          </p:cNvSpPr>
          <p:nvPr>
            <p:ph idx="4294967295"/>
          </p:nvPr>
        </p:nvSpPr>
        <p:spPr>
          <a:xfrm>
            <a:off x="153820" y="1960930"/>
            <a:ext cx="11620500" cy="3659188"/>
          </a:xfrm>
        </p:spPr>
        <p:txBody>
          <a:bodyPr vert="horz" lIns="91440" tIns="45720" rIns="91440" bIns="45720" rtlCol="0" anchor="t">
            <a:normAutofit fontScale="92500" lnSpcReduction="10000"/>
          </a:bodyPr>
          <a:lstStyle/>
          <a:p>
            <a:pPr>
              <a:lnSpc>
                <a:spcPct val="160000"/>
              </a:lnSpc>
            </a:pPr>
            <a:r>
              <a:rPr lang="en-AU" sz="2400" dirty="0">
                <a:latin typeface="HelveticaNeueLT Std" panose="020B0804020202020204" pitchFamily="34" charset="0"/>
              </a:rPr>
              <a:t>A gap year is a year off academic study.</a:t>
            </a:r>
          </a:p>
          <a:p>
            <a:pPr>
              <a:lnSpc>
                <a:spcPct val="160000"/>
              </a:lnSpc>
            </a:pPr>
            <a:r>
              <a:rPr lang="en-AU" sz="2400" dirty="0">
                <a:latin typeface="HelveticaNeueLT Std" panose="020B0804020202020204" pitchFamily="34" charset="0"/>
              </a:rPr>
              <a:t>Typically, it is taken straight after secondary school.</a:t>
            </a:r>
          </a:p>
          <a:p>
            <a:pPr>
              <a:lnSpc>
                <a:spcPct val="160000"/>
              </a:lnSpc>
            </a:pPr>
            <a:r>
              <a:rPr lang="en-AU" sz="2400" dirty="0">
                <a:latin typeface="HelveticaNeueLT Std"/>
              </a:rPr>
              <a:t>You can take a gap year off to work, travel, volunteer or just be.</a:t>
            </a:r>
          </a:p>
          <a:p>
            <a:pPr>
              <a:lnSpc>
                <a:spcPct val="160000"/>
              </a:lnSpc>
            </a:pPr>
            <a:r>
              <a:rPr lang="en-AU" sz="2400" dirty="0">
                <a:latin typeface="HelveticaNeueLT Std"/>
              </a:rPr>
              <a:t>It can be a way to meet people, experience different things and learn new skills.</a:t>
            </a:r>
          </a:p>
          <a:p>
            <a:pPr>
              <a:lnSpc>
                <a:spcPct val="160000"/>
              </a:lnSpc>
            </a:pPr>
            <a:r>
              <a:rPr lang="en-AU" sz="2400" dirty="0">
                <a:latin typeface="HelveticaNeueLT Std"/>
                <a:hlinkClick r:id="rId2"/>
              </a:rPr>
              <a:t>Year 13</a:t>
            </a:r>
            <a:r>
              <a:rPr lang="en-AU" sz="2400" dirty="0">
                <a:latin typeface="HelveticaNeueLT Std"/>
              </a:rPr>
              <a:t> is an organisation that helps young people navigate life after school. </a:t>
            </a:r>
            <a:br>
              <a:rPr lang="en-AU" sz="2400" dirty="0">
                <a:latin typeface="HelveticaNeueLT Std"/>
              </a:rPr>
            </a:br>
            <a:r>
              <a:rPr lang="en-AU" sz="2400" dirty="0">
                <a:latin typeface="HelveticaNeueLT Std"/>
              </a:rPr>
              <a:t>They have a list of gap year providers and a career quiz you can take.</a:t>
            </a:r>
          </a:p>
        </p:txBody>
      </p:sp>
      <p:pic>
        <p:nvPicPr>
          <p:cNvPr id="9" name="Picture 8" descr="A yellow oval shaped object&#10;&#10;Description automatically generated">
            <a:extLst>
              <a:ext uri="{FF2B5EF4-FFF2-40B4-BE49-F238E27FC236}">
                <a16:creationId xmlns:a16="http://schemas.microsoft.com/office/drawing/2014/main" id="{D4E063DA-52BD-8CAC-494E-23E97EF58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195716">
            <a:off x="7295764" y="-2089145"/>
            <a:ext cx="6858000" cy="6858000"/>
          </a:xfrm>
          <a:prstGeom prst="rect">
            <a:avLst/>
          </a:prstGeom>
        </p:spPr>
      </p:pic>
      <p:sp>
        <p:nvSpPr>
          <p:cNvPr id="10" name="Minus Sign 9">
            <a:extLst>
              <a:ext uri="{FF2B5EF4-FFF2-40B4-BE49-F238E27FC236}">
                <a16:creationId xmlns:a16="http://schemas.microsoft.com/office/drawing/2014/main" id="{94F3796C-1CE2-E893-AA75-39345E0E7497}"/>
              </a:ext>
            </a:extLst>
          </p:cNvPr>
          <p:cNvSpPr/>
          <p:nvPr/>
        </p:nvSpPr>
        <p:spPr>
          <a:xfrm>
            <a:off x="-446416" y="1484870"/>
            <a:ext cx="5162827" cy="281789"/>
          </a:xfrm>
          <a:prstGeom prst="mathMinus">
            <a:avLst/>
          </a:prstGeom>
          <a:solidFill>
            <a:srgbClr val="FFD2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Slide Number Placeholder 4">
            <a:extLst>
              <a:ext uri="{FF2B5EF4-FFF2-40B4-BE49-F238E27FC236}">
                <a16:creationId xmlns:a16="http://schemas.microsoft.com/office/drawing/2014/main" id="{052F3E4F-70E3-A35F-8649-4B93B9B7E8F1}"/>
              </a:ext>
            </a:extLst>
          </p:cNvPr>
          <p:cNvSpPr>
            <a:spLocks noGrp="1"/>
          </p:cNvSpPr>
          <p:nvPr>
            <p:ph type="sldNum" sz="quarter" idx="12"/>
          </p:nvPr>
        </p:nvSpPr>
        <p:spPr/>
        <p:txBody>
          <a:bodyPr/>
          <a:lstStyle/>
          <a:p>
            <a:fld id="{78C2C551-A77F-4416-ADEE-5175DCA1A262}" type="slidenum">
              <a:rPr lang="en-AU" b="1" smtClean="0">
                <a:solidFill>
                  <a:schemeClr val="tx1"/>
                </a:solidFill>
              </a:rPr>
              <a:t>13</a:t>
            </a:fld>
            <a:endParaRPr lang="en-AU" b="1" dirty="0">
              <a:solidFill>
                <a:schemeClr val="tx1"/>
              </a:solidFill>
            </a:endParaRPr>
          </a:p>
        </p:txBody>
      </p:sp>
    </p:spTree>
    <p:extLst>
      <p:ext uri="{BB962C8B-B14F-4D97-AF65-F5344CB8AC3E}">
        <p14:creationId xmlns:p14="http://schemas.microsoft.com/office/powerpoint/2010/main" val="4180536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lking in front of a red wall&#10;&#10;Description automatically generated">
            <a:extLst>
              <a:ext uri="{FF2B5EF4-FFF2-40B4-BE49-F238E27FC236}">
                <a16:creationId xmlns:a16="http://schemas.microsoft.com/office/drawing/2014/main" id="{31C2949B-81FC-4AE4-CB01-E83D8F814518}"/>
              </a:ext>
            </a:extLst>
          </p:cNvPr>
          <p:cNvPicPr>
            <a:picLocks noChangeAspect="1"/>
          </p:cNvPicPr>
          <p:nvPr/>
        </p:nvPicPr>
        <p:blipFill>
          <a:blip r:embed="rId2">
            <a:extLst>
              <a:ext uri="{28A0092B-C50C-407E-A947-70E740481C1C}">
                <a14:useLocalDpi xmlns:a14="http://schemas.microsoft.com/office/drawing/2010/main" val="0"/>
              </a:ext>
            </a:extLst>
          </a:blip>
          <a:srcRect l="29449" t="13330" b="7272"/>
          <a:stretch/>
        </p:blipFill>
        <p:spPr>
          <a:xfrm>
            <a:off x="9845861" y="2314962"/>
            <a:ext cx="2164692" cy="3652389"/>
          </a:xfrm>
          <a:prstGeom prst="rect">
            <a:avLst/>
          </a:prstGeom>
        </p:spPr>
      </p:pic>
      <p:sp>
        <p:nvSpPr>
          <p:cNvPr id="6" name="Title 1">
            <a:extLst>
              <a:ext uri="{FF2B5EF4-FFF2-40B4-BE49-F238E27FC236}">
                <a16:creationId xmlns:a16="http://schemas.microsoft.com/office/drawing/2014/main" id="{15FD0BB3-661F-5BFA-1799-23CE390F0297}"/>
              </a:ext>
            </a:extLst>
          </p:cNvPr>
          <p:cNvSpPr>
            <a:spLocks noGrp="1"/>
          </p:cNvSpPr>
          <p:nvPr>
            <p:ph type="title"/>
          </p:nvPr>
        </p:nvSpPr>
        <p:spPr>
          <a:xfrm>
            <a:off x="838200" y="-54321"/>
            <a:ext cx="10515600" cy="1325563"/>
          </a:xfrm>
        </p:spPr>
        <p:txBody>
          <a:bodyPr>
            <a:normAutofit fontScale="90000"/>
          </a:bodyPr>
          <a:lstStyle/>
          <a:p>
            <a:pPr algn="ctr">
              <a:lnSpc>
                <a:spcPct val="200000"/>
              </a:lnSpc>
            </a:pPr>
            <a:r>
              <a:rPr lang="en-AU" dirty="0">
                <a:latin typeface="CocogoosePro"/>
              </a:rPr>
              <a:t>“I took a gap Year”</a:t>
            </a:r>
            <a:br>
              <a:rPr lang="en-AU" dirty="0">
                <a:latin typeface="CocogoosePro"/>
              </a:rPr>
            </a:br>
            <a:r>
              <a:rPr lang="en-AU" sz="1600" dirty="0">
                <a:latin typeface="CocogoosePro"/>
              </a:rPr>
              <a:t>We asked local young people who took a GAP year their thoughts</a:t>
            </a:r>
            <a:endParaRPr lang="en-AU" sz="1600" dirty="0">
              <a:latin typeface="CocogoosePro" panose="00000500000000000000" pitchFamily="2" charset="0"/>
            </a:endParaRPr>
          </a:p>
        </p:txBody>
      </p:sp>
      <p:sp>
        <p:nvSpPr>
          <p:cNvPr id="4" name="Content Placeholder 2">
            <a:extLst>
              <a:ext uri="{FF2B5EF4-FFF2-40B4-BE49-F238E27FC236}">
                <a16:creationId xmlns:a16="http://schemas.microsoft.com/office/drawing/2014/main" id="{44B034BB-8AFA-59EA-D2F1-0A53226D588A}"/>
              </a:ext>
            </a:extLst>
          </p:cNvPr>
          <p:cNvSpPr txBox="1">
            <a:spLocks/>
          </p:cNvSpPr>
          <p:nvPr/>
        </p:nvSpPr>
        <p:spPr>
          <a:xfrm>
            <a:off x="131870" y="1577827"/>
            <a:ext cx="10796337" cy="489784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AU" sz="1800" dirty="0">
                <a:highlight>
                  <a:srgbClr val="FFD215"/>
                </a:highlight>
                <a:latin typeface="HelveticaNeueLT Std" panose="020B0804020202020204" pitchFamily="34" charset="0"/>
              </a:rPr>
              <a:t>What I wish I had known about taking a gap year before I committed is...</a:t>
            </a:r>
          </a:p>
          <a:p>
            <a:pPr marL="457200" lvl="1" indent="0">
              <a:buNone/>
            </a:pPr>
            <a:r>
              <a:rPr lang="en-AU" sz="1600" dirty="0">
                <a:latin typeface="HelveticaNeueLT Std" panose="020B0804020202020204" pitchFamily="34" charset="0"/>
              </a:rPr>
              <a:t>  </a:t>
            </a:r>
            <a:r>
              <a:rPr lang="en-AU" sz="1500" dirty="0">
                <a:latin typeface="HelveticaNeueLT Std" panose="020B0804020202020204" pitchFamily="34" charset="0"/>
              </a:rPr>
              <a:t>-That returning to university after some time off can be quite challenging.</a:t>
            </a:r>
          </a:p>
          <a:p>
            <a:pPr marL="457200" lvl="1" indent="0">
              <a:buNone/>
            </a:pPr>
            <a:r>
              <a:rPr lang="en-AU" sz="1500" dirty="0">
                <a:latin typeface="HelveticaNeueLT Std" panose="020B0804020202020204" pitchFamily="34" charset="0"/>
              </a:rPr>
              <a:t>  -You may come back to study with a different mindset after exploring new passions.</a:t>
            </a:r>
          </a:p>
          <a:p>
            <a:pPr marL="457200" lvl="1" indent="0">
              <a:buNone/>
            </a:pPr>
            <a:r>
              <a:rPr lang="en-AU" sz="1500" dirty="0">
                <a:latin typeface="HelveticaNeueLT Std" panose="020B0804020202020204" pitchFamily="34" charset="0"/>
              </a:rPr>
              <a:t>  -It may be the breather you need before entering a new chapter sooner than you should.</a:t>
            </a:r>
            <a:r>
              <a:rPr lang="en-AU" sz="1600" dirty="0">
                <a:latin typeface="HelveticaNeueLT Std" panose="020B0804020202020204" pitchFamily="34" charset="0"/>
              </a:rPr>
              <a:t> </a:t>
            </a:r>
            <a:endParaRPr lang="en-AU" sz="1600" dirty="0">
              <a:latin typeface="HelveticaNeueLT Std" panose="020B0804020202020204" pitchFamily="34" charset="0"/>
              <a:cs typeface="Helvetica"/>
            </a:endParaRPr>
          </a:p>
          <a:p>
            <a:pPr marL="514350" indent="-514350">
              <a:buAutoNum type="arabicPeriod"/>
            </a:pPr>
            <a:r>
              <a:rPr lang="en-AU" sz="1800" dirty="0">
                <a:highlight>
                  <a:srgbClr val="FFD215"/>
                </a:highlight>
                <a:latin typeface="HelveticaNeueLT Std" panose="020B0804020202020204" pitchFamily="34" charset="0"/>
                <a:cs typeface="Arial"/>
              </a:rPr>
              <a:t>The people / resources / services that helped me decide to take a break were…</a:t>
            </a:r>
            <a:endParaRPr lang="en-US" sz="1800" dirty="0">
              <a:latin typeface="HelveticaNeueLT Std" panose="020B0804020202020204" pitchFamily="34" charset="0"/>
              <a:cs typeface="Arial"/>
            </a:endParaRPr>
          </a:p>
          <a:p>
            <a:pPr marL="457200" lvl="1" indent="0">
              <a:buNone/>
            </a:pPr>
            <a:r>
              <a:rPr lang="en-AU" sz="1500" dirty="0">
                <a:latin typeface="HelveticaNeueLT Std" panose="020B0804020202020204" pitchFamily="34" charset="0"/>
                <a:cs typeface="Arial"/>
              </a:rPr>
              <a:t> -My peers. They helped me to figure out if the degree I initially completed was the right path.</a:t>
            </a:r>
            <a:endParaRPr lang="en-US" sz="1500" dirty="0">
              <a:latin typeface="HelveticaNeueLT Std" panose="020B0804020202020204" pitchFamily="34" charset="0"/>
              <a:cs typeface="Arial"/>
            </a:endParaRPr>
          </a:p>
          <a:p>
            <a:pPr marL="457200" lvl="1" indent="0">
              <a:buNone/>
            </a:pPr>
            <a:r>
              <a:rPr lang="en-AU" sz="1500" dirty="0">
                <a:latin typeface="HelveticaNeueLT Std" panose="020B0804020202020204" pitchFamily="34" charset="0"/>
                <a:cs typeface="Arial"/>
              </a:rPr>
              <a:t> -My mental health. I needed to consider how I was coping and allow myself time to relax before considering </a:t>
            </a:r>
            <a:br>
              <a:rPr lang="en-AU" sz="1500" dirty="0">
                <a:latin typeface="HelveticaNeueLT Std" panose="020B0804020202020204" pitchFamily="34" charset="0"/>
                <a:cs typeface="Arial"/>
              </a:rPr>
            </a:br>
            <a:r>
              <a:rPr lang="en-AU" sz="1500" dirty="0">
                <a:latin typeface="HelveticaNeueLT Std" panose="020B0804020202020204" pitchFamily="34" charset="0"/>
                <a:cs typeface="Arial"/>
              </a:rPr>
              <a:t>  what field I was interested in.</a:t>
            </a:r>
            <a:endParaRPr lang="en-US" sz="1500" dirty="0">
              <a:latin typeface="HelveticaNeueLT Std" panose="020B0804020202020204" pitchFamily="34" charset="0"/>
              <a:cs typeface="Arial"/>
            </a:endParaRPr>
          </a:p>
          <a:p>
            <a:pPr marL="457200" lvl="1" indent="0">
              <a:buNone/>
            </a:pPr>
            <a:r>
              <a:rPr lang="en-AU" sz="1500" dirty="0">
                <a:latin typeface="HelveticaNeueLT Std" panose="020B0804020202020204" pitchFamily="34" charset="0"/>
                <a:cs typeface="Arial"/>
              </a:rPr>
              <a:t> -The degree I had just completed. I realised I was not interested in the common career path that stemmed </a:t>
            </a:r>
            <a:br>
              <a:rPr lang="en-AU" sz="1500" dirty="0">
                <a:latin typeface="HelveticaNeueLT Std" panose="020B0804020202020204" pitchFamily="34" charset="0"/>
                <a:cs typeface="Arial"/>
              </a:rPr>
            </a:br>
            <a:r>
              <a:rPr lang="en-AU" sz="1500" dirty="0">
                <a:latin typeface="HelveticaNeueLT Std" panose="020B0804020202020204" pitchFamily="34" charset="0"/>
                <a:cs typeface="Arial"/>
              </a:rPr>
              <a:t>  from my degree. I needed a break to reflect on what type of career I saw myself in and how to get there. </a:t>
            </a:r>
            <a:endParaRPr lang="en-AU" sz="1500" dirty="0">
              <a:latin typeface="HelveticaNeueLT Std" panose="020B0804020202020204" pitchFamily="34" charset="0"/>
            </a:endParaRPr>
          </a:p>
          <a:p>
            <a:pPr marL="514350" indent="-514350">
              <a:buAutoNum type="arabicPeriod"/>
            </a:pPr>
            <a:r>
              <a:rPr lang="en-AU" sz="1800" dirty="0">
                <a:highlight>
                  <a:srgbClr val="FFD215"/>
                </a:highlight>
                <a:latin typeface="HelveticaNeueLT Std" panose="020B0804020202020204" pitchFamily="34" charset="0"/>
              </a:rPr>
              <a:t>The things you enjoyed the most about taking a gap year were…</a:t>
            </a:r>
            <a:endParaRPr lang="en-AU" dirty="0">
              <a:latin typeface="HelveticaNeueLT Std" panose="020B0804020202020204" pitchFamily="34" charset="0"/>
            </a:endParaRPr>
          </a:p>
          <a:p>
            <a:pPr marL="457200" lvl="1" indent="0">
              <a:buNone/>
            </a:pPr>
            <a:r>
              <a:rPr lang="en-AU" sz="1600" dirty="0">
                <a:latin typeface="HelveticaNeueLT Std" panose="020B0804020202020204" pitchFamily="34" charset="0"/>
              </a:rPr>
              <a:t>  </a:t>
            </a:r>
            <a:r>
              <a:rPr lang="en-AU" sz="1500" dirty="0">
                <a:latin typeface="HelveticaNeueLT Std" panose="020B0804020202020204" pitchFamily="34" charset="0"/>
              </a:rPr>
              <a:t>-The ability to spend time with parents and friends.</a:t>
            </a:r>
          </a:p>
          <a:p>
            <a:pPr marL="457200" lvl="1" indent="0">
              <a:buNone/>
            </a:pPr>
            <a:r>
              <a:rPr lang="en-AU" sz="1500" dirty="0">
                <a:latin typeface="HelveticaNeueLT Std" panose="020B0804020202020204" pitchFamily="34" charset="0"/>
              </a:rPr>
              <a:t>  -The relaxed environment and ability to think in the present.</a:t>
            </a:r>
          </a:p>
          <a:p>
            <a:pPr marL="457200" lvl="1" indent="0">
              <a:buNone/>
            </a:pPr>
            <a:r>
              <a:rPr lang="en-AU" sz="1500" dirty="0">
                <a:latin typeface="HelveticaNeueLT Std" panose="020B0804020202020204" pitchFamily="34" charset="0"/>
              </a:rPr>
              <a:t>  -Figuring out more about who I am and what career I want to pursue.</a:t>
            </a:r>
          </a:p>
          <a:p>
            <a:pPr marL="514350" indent="-514350">
              <a:buFont typeface="Arial" panose="020B0604020202020204" pitchFamily="34" charset="0"/>
              <a:buAutoNum type="arabicPeriod"/>
            </a:pPr>
            <a:r>
              <a:rPr lang="en-AU" sz="1800" dirty="0">
                <a:highlight>
                  <a:srgbClr val="FFD215"/>
                </a:highlight>
                <a:latin typeface="HelveticaNeueLT Std" panose="020B0804020202020204" pitchFamily="34" charset="0"/>
              </a:rPr>
              <a:t>Because I took a gap year, I have/am…</a:t>
            </a:r>
          </a:p>
          <a:p>
            <a:pPr marL="457200" lvl="1" indent="0">
              <a:buNone/>
            </a:pPr>
            <a:r>
              <a:rPr lang="en-AU" sz="1500" dirty="0">
                <a:latin typeface="HelveticaNeueLT Std" panose="020B0804020202020204" pitchFamily="34" charset="0"/>
              </a:rPr>
              <a:t>    -More at peace with myself, and I am kinder to my mental health.</a:t>
            </a:r>
          </a:p>
          <a:p>
            <a:pPr marL="457200" lvl="1" indent="0">
              <a:buNone/>
            </a:pPr>
            <a:r>
              <a:rPr lang="en-AU" sz="1500" dirty="0">
                <a:latin typeface="HelveticaNeueLT Std" panose="020B0804020202020204" pitchFamily="34" charset="0"/>
              </a:rPr>
              <a:t>    -Harboured a positive approach toward my future.</a:t>
            </a:r>
          </a:p>
          <a:p>
            <a:pPr marL="457200" lvl="1" indent="0">
              <a:buNone/>
            </a:pPr>
            <a:r>
              <a:rPr lang="en-AU" sz="1500" dirty="0">
                <a:latin typeface="HelveticaNeueLT Std" panose="020B0804020202020204" pitchFamily="34" charset="0"/>
              </a:rPr>
              <a:t>    -Felt a little behind at times. However, I know there is no set timeline for your future, and I must </a:t>
            </a:r>
            <a:br>
              <a:rPr lang="en-AU" sz="1500" dirty="0">
                <a:latin typeface="HelveticaNeueLT Std" panose="020B0804020202020204" pitchFamily="34" charset="0"/>
              </a:rPr>
            </a:br>
            <a:r>
              <a:rPr lang="en-AU" sz="1500" dirty="0">
                <a:latin typeface="HelveticaNeueLT Std" panose="020B0804020202020204" pitchFamily="34" charset="0"/>
              </a:rPr>
              <a:t>    do what is best for me.</a:t>
            </a:r>
          </a:p>
          <a:p>
            <a:pPr marL="0" indent="0">
              <a:buNone/>
            </a:pPr>
            <a:br>
              <a:rPr lang="en-AU" sz="1400" dirty="0">
                <a:latin typeface="HelveticaNeueLT Std" panose="020B0804020202020204" pitchFamily="34" charset="0"/>
              </a:rPr>
            </a:br>
            <a:r>
              <a:rPr lang="en-AU" sz="1400" dirty="0">
                <a:latin typeface="HelveticaNeueLT Std" panose="020B0804020202020204" pitchFamily="34" charset="0"/>
              </a:rPr>
              <a:t>Young people from the City of Casey</a:t>
            </a:r>
          </a:p>
        </p:txBody>
      </p:sp>
      <p:sp>
        <p:nvSpPr>
          <p:cNvPr id="5" name="Minus Sign 4">
            <a:extLst>
              <a:ext uri="{FF2B5EF4-FFF2-40B4-BE49-F238E27FC236}">
                <a16:creationId xmlns:a16="http://schemas.microsoft.com/office/drawing/2014/main" id="{1409AAA4-3E2B-D6E6-6B47-E578A6769961}"/>
              </a:ext>
            </a:extLst>
          </p:cNvPr>
          <p:cNvSpPr/>
          <p:nvPr/>
        </p:nvSpPr>
        <p:spPr>
          <a:xfrm>
            <a:off x="965193" y="850835"/>
            <a:ext cx="10388607" cy="281789"/>
          </a:xfrm>
          <a:prstGeom prst="mathMinus">
            <a:avLst/>
          </a:prstGeom>
          <a:solidFill>
            <a:srgbClr val="FFD2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Slide Number Placeholder 8">
            <a:extLst>
              <a:ext uri="{FF2B5EF4-FFF2-40B4-BE49-F238E27FC236}">
                <a16:creationId xmlns:a16="http://schemas.microsoft.com/office/drawing/2014/main" id="{11D2D133-DC3A-00F3-5719-14D8DE4A5A9A}"/>
              </a:ext>
            </a:extLst>
          </p:cNvPr>
          <p:cNvSpPr>
            <a:spLocks noGrp="1"/>
          </p:cNvSpPr>
          <p:nvPr>
            <p:ph type="sldNum" sz="quarter" idx="12"/>
          </p:nvPr>
        </p:nvSpPr>
        <p:spPr/>
        <p:txBody>
          <a:bodyPr/>
          <a:lstStyle/>
          <a:p>
            <a:fld id="{78C2C551-A77F-4416-ADEE-5175DCA1A262}" type="slidenum">
              <a:rPr lang="en-AU" b="1" smtClean="0">
                <a:solidFill>
                  <a:schemeClr val="tx1"/>
                </a:solidFill>
              </a:rPr>
              <a:t>14</a:t>
            </a:fld>
            <a:endParaRPr lang="en-AU" b="1" dirty="0">
              <a:solidFill>
                <a:schemeClr val="tx1"/>
              </a:solidFill>
            </a:endParaRPr>
          </a:p>
        </p:txBody>
      </p:sp>
    </p:spTree>
    <p:extLst>
      <p:ext uri="{BB962C8B-B14F-4D97-AF65-F5344CB8AC3E}">
        <p14:creationId xmlns:p14="http://schemas.microsoft.com/office/powerpoint/2010/main" val="3849438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nd using laptops&#10;&#10;AI-generated content may be incorrect.">
            <a:extLst>
              <a:ext uri="{FF2B5EF4-FFF2-40B4-BE49-F238E27FC236}">
                <a16:creationId xmlns:a16="http://schemas.microsoft.com/office/drawing/2014/main" id="{D5FED0AD-C9E8-AA93-B0C5-B3DC74675599}"/>
              </a:ext>
            </a:extLst>
          </p:cNvPr>
          <p:cNvPicPr>
            <a:picLocks noChangeAspect="1"/>
          </p:cNvPicPr>
          <p:nvPr/>
        </p:nvPicPr>
        <p:blipFill>
          <a:blip r:embed="rId2">
            <a:extLst>
              <a:ext uri="{28A0092B-C50C-407E-A947-70E740481C1C}">
                <a14:useLocalDpi xmlns:a14="http://schemas.microsoft.com/office/drawing/2010/main" val="0"/>
              </a:ext>
            </a:extLst>
          </a:blip>
          <a:srcRect t="10554" b="18523"/>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88E773-B563-6F6B-7684-55EB17FEFA35}"/>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dirty="0">
                <a:latin typeface="Cocogoose Pro" panose="02000503020000020004" pitchFamily="50" charset="0"/>
              </a:rPr>
              <a:t>Year 10</a:t>
            </a:r>
            <a:br>
              <a:rPr lang="en-US" sz="5200" dirty="0">
                <a:latin typeface="Cocogoose Pro" panose="02000503020000020004" pitchFamily="50" charset="0"/>
              </a:rPr>
            </a:br>
            <a:r>
              <a:rPr lang="en-US" sz="5200" dirty="0">
                <a:latin typeface="Cocogoose Pro" panose="02000503020000020004" pitchFamily="50" charset="0"/>
              </a:rPr>
              <a:t>Year 11</a:t>
            </a:r>
            <a:br>
              <a:rPr lang="en-US" sz="5200" dirty="0">
                <a:latin typeface="Cocogoose Pro" panose="02000503020000020004" pitchFamily="50" charset="0"/>
              </a:rPr>
            </a:br>
            <a:r>
              <a:rPr lang="en-US" sz="5200" dirty="0">
                <a:latin typeface="Cocogoose Pro" panose="02000503020000020004" pitchFamily="50" charset="0"/>
              </a:rPr>
              <a:t>Year 12</a:t>
            </a:r>
          </a:p>
        </p:txBody>
      </p:sp>
      <p:sp>
        <p:nvSpPr>
          <p:cNvPr id="3" name="Slide Number Placeholder 2">
            <a:extLst>
              <a:ext uri="{FF2B5EF4-FFF2-40B4-BE49-F238E27FC236}">
                <a16:creationId xmlns:a16="http://schemas.microsoft.com/office/drawing/2014/main" id="{644E116C-D4A3-4025-6AB5-BE7398A9059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78C2C551-A77F-4416-ADEE-5175DCA1A262}" type="slidenum">
              <a:rPr lang="en-US" smtClean="0">
                <a:solidFill>
                  <a:prstClr val="black">
                    <a:tint val="75000"/>
                  </a:prstClr>
                </a:solidFill>
                <a:latin typeface="Calibri" panose="020F0502020204030204"/>
              </a:rPr>
              <a:pPr>
                <a:spcAft>
                  <a:spcPts val="600"/>
                </a:spcAft>
                <a:defRPr/>
              </a:pPr>
              <a:t>15</a:t>
            </a:fld>
            <a:endParaRPr lang="en-US">
              <a:solidFill>
                <a:prstClr val="black">
                  <a:tint val="75000"/>
                </a:prstClr>
              </a:solidFill>
              <a:latin typeface="Calibri" panose="020F0502020204030204"/>
            </a:endParaRPr>
          </a:p>
        </p:txBody>
      </p:sp>
      <p:pic>
        <p:nvPicPr>
          <p:cNvPr id="7" name="Picture 6" descr="A green rectangle on a black background&#10;&#10;AI-generated content may be incorrect.">
            <a:extLst>
              <a:ext uri="{FF2B5EF4-FFF2-40B4-BE49-F238E27FC236}">
                <a16:creationId xmlns:a16="http://schemas.microsoft.com/office/drawing/2014/main" id="{CDC76CE9-9A15-A2D0-7040-00BFB4719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822083">
            <a:off x="8498303" y="-4074694"/>
            <a:ext cx="6858000" cy="6858000"/>
          </a:xfrm>
          <a:prstGeom prst="rect">
            <a:avLst/>
          </a:prstGeom>
        </p:spPr>
      </p:pic>
      <p:sp>
        <p:nvSpPr>
          <p:cNvPr id="8" name="Minus Sign 7">
            <a:extLst>
              <a:ext uri="{FF2B5EF4-FFF2-40B4-BE49-F238E27FC236}">
                <a16:creationId xmlns:a16="http://schemas.microsoft.com/office/drawing/2014/main" id="{B36CECFC-3F89-42FE-1F69-FE7EE893855D}"/>
              </a:ext>
            </a:extLst>
          </p:cNvPr>
          <p:cNvSpPr/>
          <p:nvPr/>
        </p:nvSpPr>
        <p:spPr>
          <a:xfrm>
            <a:off x="7385767" y="4197684"/>
            <a:ext cx="4324264"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06310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triangle on a black background&#10;&#10;AI-generated content may be incorrect.">
            <a:extLst>
              <a:ext uri="{FF2B5EF4-FFF2-40B4-BE49-F238E27FC236}">
                <a16:creationId xmlns:a16="http://schemas.microsoft.com/office/drawing/2014/main" id="{EEF98373-CCAD-3340-1A08-B44486297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2163">
            <a:off x="-906341" y="3970310"/>
            <a:ext cx="6853971" cy="6858000"/>
          </a:xfrm>
          <a:prstGeom prst="rect">
            <a:avLst/>
          </a:prstGeom>
        </p:spPr>
      </p:pic>
      <p:sp>
        <p:nvSpPr>
          <p:cNvPr id="2" name="Title 1">
            <a:extLst>
              <a:ext uri="{FF2B5EF4-FFF2-40B4-BE49-F238E27FC236}">
                <a16:creationId xmlns:a16="http://schemas.microsoft.com/office/drawing/2014/main" id="{EAA6CEA4-AC10-E422-8519-E3C99AC08384}"/>
              </a:ext>
            </a:extLst>
          </p:cNvPr>
          <p:cNvSpPr>
            <a:spLocks noGrp="1"/>
          </p:cNvSpPr>
          <p:nvPr>
            <p:ph type="title"/>
          </p:nvPr>
        </p:nvSpPr>
        <p:spPr>
          <a:xfrm>
            <a:off x="838200" y="365125"/>
            <a:ext cx="11153274" cy="1325563"/>
          </a:xfrm>
        </p:spPr>
        <p:txBody>
          <a:bodyPr>
            <a:normAutofit/>
          </a:bodyPr>
          <a:lstStyle/>
          <a:p>
            <a:r>
              <a:rPr lang="en-AU" sz="4000" dirty="0">
                <a:latin typeface="Cocogoose Pro" panose="02000503020000020004" pitchFamily="50" charset="0"/>
              </a:rPr>
              <a:t>Vocational Education and Training (VET)</a:t>
            </a:r>
          </a:p>
        </p:txBody>
      </p:sp>
      <p:sp>
        <p:nvSpPr>
          <p:cNvPr id="3" name="Content Placeholder 2">
            <a:extLst>
              <a:ext uri="{FF2B5EF4-FFF2-40B4-BE49-F238E27FC236}">
                <a16:creationId xmlns:a16="http://schemas.microsoft.com/office/drawing/2014/main" id="{60C04DDE-77AC-FDB2-D0B3-123B4D39847A}"/>
              </a:ext>
            </a:extLst>
          </p:cNvPr>
          <p:cNvSpPr>
            <a:spLocks noGrp="1"/>
          </p:cNvSpPr>
          <p:nvPr>
            <p:ph idx="1"/>
          </p:nvPr>
        </p:nvSpPr>
        <p:spPr>
          <a:xfrm>
            <a:off x="838200" y="1900697"/>
            <a:ext cx="10960768" cy="5189453"/>
          </a:xfrm>
        </p:spPr>
        <p:txBody>
          <a:bodyPr>
            <a:normAutofit/>
          </a:bodyPr>
          <a:lstStyle/>
          <a:p>
            <a:pPr>
              <a:lnSpc>
                <a:spcPct val="150000"/>
              </a:lnSpc>
            </a:pPr>
            <a:r>
              <a:rPr lang="en-AU" sz="1800" dirty="0">
                <a:latin typeface="HelveticaNeueLT Std" panose="020B0804020202020204" pitchFamily="34" charset="0"/>
              </a:rPr>
              <a:t>VET develops skills required for training, employment and further studies with the addition of industry specific skills.</a:t>
            </a:r>
          </a:p>
          <a:p>
            <a:pPr>
              <a:lnSpc>
                <a:spcPct val="150000"/>
              </a:lnSpc>
            </a:pPr>
            <a:r>
              <a:rPr lang="en-AU" sz="1800" dirty="0">
                <a:latin typeface="HelveticaNeueLT Std" panose="020B0804020202020204" pitchFamily="34" charset="0"/>
              </a:rPr>
              <a:t>VET can be completed within VCE, VCE VM or VPC (please see details of these on pages 17-18, 19-20, and 21-22 respectively).</a:t>
            </a:r>
          </a:p>
          <a:p>
            <a:pPr>
              <a:lnSpc>
                <a:spcPct val="150000"/>
              </a:lnSpc>
            </a:pPr>
            <a:r>
              <a:rPr lang="en-AU" sz="1800" dirty="0">
                <a:latin typeface="HelveticaNeueLT Std" panose="020B0804020202020204" pitchFamily="34" charset="0"/>
              </a:rPr>
              <a:t>Some units completed in VET count towards a nationally recognised VET certificate.</a:t>
            </a:r>
          </a:p>
          <a:p>
            <a:pPr>
              <a:lnSpc>
                <a:spcPct val="150000"/>
              </a:lnSpc>
            </a:pPr>
            <a:r>
              <a:rPr lang="en-AU" sz="1800" dirty="0">
                <a:latin typeface="HelveticaNeueLT Std" panose="020B0804020202020204" pitchFamily="34" charset="0"/>
              </a:rPr>
              <a:t>Some VCE VET courses can count towards your ATAR.</a:t>
            </a:r>
          </a:p>
          <a:p>
            <a:pPr>
              <a:lnSpc>
                <a:spcPct val="150000"/>
              </a:lnSpc>
            </a:pPr>
            <a:r>
              <a:rPr lang="en-AU" sz="1800" dirty="0">
                <a:latin typeface="HelveticaNeueLT Std" panose="020B0804020202020204" pitchFamily="34" charset="0"/>
              </a:rPr>
              <a:t>Your school should provide details on this. You can also visit the Department of Education website for further information.</a:t>
            </a:r>
          </a:p>
        </p:txBody>
      </p:sp>
      <p:sp>
        <p:nvSpPr>
          <p:cNvPr id="4" name="Slide Number Placeholder 3">
            <a:extLst>
              <a:ext uri="{FF2B5EF4-FFF2-40B4-BE49-F238E27FC236}">
                <a16:creationId xmlns:a16="http://schemas.microsoft.com/office/drawing/2014/main" id="{5C8FF9A1-0049-5E31-F113-3E1D05D614E7}"/>
              </a:ext>
            </a:extLst>
          </p:cNvPr>
          <p:cNvSpPr>
            <a:spLocks noGrp="1"/>
          </p:cNvSpPr>
          <p:nvPr>
            <p:ph type="sldNum" sz="quarter" idx="12"/>
          </p:nvPr>
        </p:nvSpPr>
        <p:spPr/>
        <p:txBody>
          <a:bodyPr/>
          <a:lstStyle/>
          <a:p>
            <a:fld id="{78C2C551-A77F-4416-ADEE-5175DCA1A262}" type="slidenum">
              <a:rPr lang="en-AU" smtClean="0"/>
              <a:t>16</a:t>
            </a:fld>
            <a:endParaRPr lang="en-AU"/>
          </a:p>
        </p:txBody>
      </p:sp>
      <p:sp>
        <p:nvSpPr>
          <p:cNvPr id="5" name="Minus Sign 4">
            <a:extLst>
              <a:ext uri="{FF2B5EF4-FFF2-40B4-BE49-F238E27FC236}">
                <a16:creationId xmlns:a16="http://schemas.microsoft.com/office/drawing/2014/main" id="{E75618A0-1FA5-2B66-7858-F962EFE430CD}"/>
              </a:ext>
            </a:extLst>
          </p:cNvPr>
          <p:cNvSpPr/>
          <p:nvPr/>
        </p:nvSpPr>
        <p:spPr>
          <a:xfrm>
            <a:off x="-1054711" y="1589275"/>
            <a:ext cx="14094611"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555746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132FA-83BB-8346-D806-28300059018B}"/>
              </a:ext>
            </a:extLst>
          </p:cNvPr>
          <p:cNvSpPr>
            <a:spLocks noGrp="1"/>
          </p:cNvSpPr>
          <p:nvPr>
            <p:ph type="title"/>
          </p:nvPr>
        </p:nvSpPr>
        <p:spPr/>
        <p:txBody>
          <a:bodyPr>
            <a:normAutofit/>
          </a:bodyPr>
          <a:lstStyle/>
          <a:p>
            <a:r>
              <a:rPr lang="en-AU" sz="4000" dirty="0">
                <a:latin typeface="Cocogoose Pro" panose="02000503020000020004" pitchFamily="50" charset="0"/>
              </a:rPr>
              <a:t>Victorian Certificate of Education (VCE)</a:t>
            </a:r>
          </a:p>
        </p:txBody>
      </p:sp>
      <p:sp>
        <p:nvSpPr>
          <p:cNvPr id="3" name="Content Placeholder 2">
            <a:extLst>
              <a:ext uri="{FF2B5EF4-FFF2-40B4-BE49-F238E27FC236}">
                <a16:creationId xmlns:a16="http://schemas.microsoft.com/office/drawing/2014/main" id="{46A2934D-D7E5-820E-14B5-179C496EE933}"/>
              </a:ext>
            </a:extLst>
          </p:cNvPr>
          <p:cNvSpPr>
            <a:spLocks noGrp="1"/>
          </p:cNvSpPr>
          <p:nvPr>
            <p:ph idx="1"/>
          </p:nvPr>
        </p:nvSpPr>
        <p:spPr>
          <a:xfrm>
            <a:off x="838200" y="1825625"/>
            <a:ext cx="10515600" cy="4823828"/>
          </a:xfrm>
        </p:spPr>
        <p:txBody>
          <a:bodyPr>
            <a:normAutofit lnSpcReduction="10000"/>
          </a:bodyPr>
          <a:lstStyle/>
          <a:p>
            <a:pPr>
              <a:lnSpc>
                <a:spcPct val="150000"/>
              </a:lnSpc>
            </a:pPr>
            <a:r>
              <a:rPr lang="en-AU" sz="2000" dirty="0">
                <a:latin typeface="HelveticaNeueLT Std" panose="020B0804020202020204" pitchFamily="34" charset="0"/>
              </a:rPr>
              <a:t>VCE is the most common pathway out of high school in Victoria.</a:t>
            </a:r>
          </a:p>
          <a:p>
            <a:pPr>
              <a:lnSpc>
                <a:spcPct val="150000"/>
              </a:lnSpc>
            </a:pPr>
            <a:r>
              <a:rPr lang="en-AU" sz="2000" dirty="0">
                <a:latin typeface="HelveticaNeueLT Std" panose="020B0804020202020204" pitchFamily="34" charset="0"/>
              </a:rPr>
              <a:t>This pathway is recognised internationally.</a:t>
            </a:r>
          </a:p>
          <a:p>
            <a:pPr>
              <a:lnSpc>
                <a:spcPct val="150000"/>
              </a:lnSpc>
            </a:pPr>
            <a:r>
              <a:rPr lang="en-AU" sz="2000" dirty="0">
                <a:latin typeface="HelveticaNeueLT Std" panose="020B0804020202020204" pitchFamily="34" charset="0"/>
              </a:rPr>
              <a:t>You can continue to study at TAFE, university or another VET provider upon VCE completion.</a:t>
            </a:r>
          </a:p>
          <a:p>
            <a:pPr>
              <a:lnSpc>
                <a:spcPct val="150000"/>
              </a:lnSpc>
            </a:pPr>
            <a:r>
              <a:rPr lang="en-AU" sz="2000" dirty="0">
                <a:latin typeface="HelveticaNeueLT Std" panose="020B0804020202020204" pitchFamily="34" charset="0"/>
              </a:rPr>
              <a:t>Students undertaking VCE subjects will have to complete a General Achievement Test (GAT). Your school should provide details on this. You can also visit the Department of Education website for further information.</a:t>
            </a:r>
          </a:p>
          <a:p>
            <a:pPr>
              <a:lnSpc>
                <a:spcPct val="150000"/>
              </a:lnSpc>
            </a:pPr>
            <a:r>
              <a:rPr lang="en-AU" sz="2000" dirty="0">
                <a:latin typeface="HelveticaNeueLT Std" panose="020B0804020202020204" pitchFamily="34" charset="0"/>
              </a:rPr>
              <a:t>You can complete VCE scored (which requires you to sit your exams and then receive an ATAR) or unscored (which requires you to complete and pass SACs but do not sit exams or receive an ATAR)</a:t>
            </a:r>
          </a:p>
        </p:txBody>
      </p:sp>
      <p:sp>
        <p:nvSpPr>
          <p:cNvPr id="4" name="Slide Number Placeholder 3">
            <a:extLst>
              <a:ext uri="{FF2B5EF4-FFF2-40B4-BE49-F238E27FC236}">
                <a16:creationId xmlns:a16="http://schemas.microsoft.com/office/drawing/2014/main" id="{BD8ED58E-B701-3426-C381-F0601DD72CC0}"/>
              </a:ext>
            </a:extLst>
          </p:cNvPr>
          <p:cNvSpPr>
            <a:spLocks noGrp="1"/>
          </p:cNvSpPr>
          <p:nvPr>
            <p:ph type="sldNum" sz="quarter" idx="12"/>
          </p:nvPr>
        </p:nvSpPr>
        <p:spPr/>
        <p:txBody>
          <a:bodyPr/>
          <a:lstStyle/>
          <a:p>
            <a:fld id="{78C2C551-A77F-4416-ADEE-5175DCA1A262}" type="slidenum">
              <a:rPr lang="en-AU" smtClean="0"/>
              <a:t>17</a:t>
            </a:fld>
            <a:endParaRPr lang="en-AU"/>
          </a:p>
        </p:txBody>
      </p:sp>
      <p:sp>
        <p:nvSpPr>
          <p:cNvPr id="5" name="Minus Sign 4">
            <a:extLst>
              <a:ext uri="{FF2B5EF4-FFF2-40B4-BE49-F238E27FC236}">
                <a16:creationId xmlns:a16="http://schemas.microsoft.com/office/drawing/2014/main" id="{CDFF32C2-99D7-BB83-5B57-56F01FB120B6}"/>
              </a:ext>
            </a:extLst>
          </p:cNvPr>
          <p:cNvSpPr/>
          <p:nvPr/>
        </p:nvSpPr>
        <p:spPr>
          <a:xfrm>
            <a:off x="-980190" y="1539875"/>
            <a:ext cx="13581264"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green diamond shaped object&#10;&#10;AI-generated content may be incorrect.">
            <a:extLst>
              <a:ext uri="{FF2B5EF4-FFF2-40B4-BE49-F238E27FC236}">
                <a16:creationId xmlns:a16="http://schemas.microsoft.com/office/drawing/2014/main" id="{517CB0B7-3AE8-D59D-C959-C5C58C5CF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792160">
            <a:off x="9589167" y="2348580"/>
            <a:ext cx="6858000" cy="6858000"/>
          </a:xfrm>
          <a:prstGeom prst="rect">
            <a:avLst/>
          </a:prstGeom>
        </p:spPr>
      </p:pic>
    </p:spTree>
    <p:extLst>
      <p:ext uri="{BB962C8B-B14F-4D97-AF65-F5344CB8AC3E}">
        <p14:creationId xmlns:p14="http://schemas.microsoft.com/office/powerpoint/2010/main" val="396620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E13F-C41E-2B4E-9031-493CDBED41E2}"/>
              </a:ext>
            </a:extLst>
          </p:cNvPr>
          <p:cNvSpPr>
            <a:spLocks noGrp="1"/>
          </p:cNvSpPr>
          <p:nvPr>
            <p:ph type="title"/>
          </p:nvPr>
        </p:nvSpPr>
        <p:spPr/>
        <p:txBody>
          <a:bodyPr>
            <a:normAutofit/>
          </a:bodyPr>
          <a:lstStyle/>
          <a:p>
            <a:r>
              <a:rPr lang="en-AU" sz="4000" dirty="0">
                <a:latin typeface="Cocogoose Pro" panose="02000503020000020004" pitchFamily="50" charset="0"/>
              </a:rPr>
              <a:t>VCE Continued.</a:t>
            </a:r>
          </a:p>
        </p:txBody>
      </p:sp>
      <p:sp>
        <p:nvSpPr>
          <p:cNvPr id="3" name="Content Placeholder 2">
            <a:extLst>
              <a:ext uri="{FF2B5EF4-FFF2-40B4-BE49-F238E27FC236}">
                <a16:creationId xmlns:a16="http://schemas.microsoft.com/office/drawing/2014/main" id="{5656113C-AB18-0F6A-2938-E0F74929D7F5}"/>
              </a:ext>
            </a:extLst>
          </p:cNvPr>
          <p:cNvSpPr>
            <a:spLocks noGrp="1"/>
          </p:cNvSpPr>
          <p:nvPr>
            <p:ph idx="1"/>
          </p:nvPr>
        </p:nvSpPr>
        <p:spPr>
          <a:xfrm>
            <a:off x="741947" y="1753435"/>
            <a:ext cx="10984832" cy="4351338"/>
          </a:xfrm>
        </p:spPr>
        <p:txBody>
          <a:bodyPr>
            <a:noAutofit/>
          </a:bodyPr>
          <a:lstStyle/>
          <a:p>
            <a:pPr>
              <a:lnSpc>
                <a:spcPct val="150000"/>
              </a:lnSpc>
            </a:pPr>
            <a:r>
              <a:rPr lang="en-AU" sz="1800" dirty="0">
                <a:latin typeface="HelveticaNeueLT Std" panose="020B0804020202020204" pitchFamily="34" charset="0"/>
              </a:rPr>
              <a:t>To complete your VCE, you will need to complete Units 1, 2, 3 &amp; 4 of 5 – 6 subjects.</a:t>
            </a:r>
          </a:p>
          <a:p>
            <a:pPr>
              <a:lnSpc>
                <a:spcPct val="150000"/>
              </a:lnSpc>
            </a:pPr>
            <a:r>
              <a:rPr lang="en-AU" sz="1800" dirty="0">
                <a:latin typeface="HelveticaNeueLT Std" panose="020B0804020202020204" pitchFamily="34" charset="0"/>
              </a:rPr>
              <a:t>You can choose which subjects you want to complete based on what your schools offer.</a:t>
            </a:r>
          </a:p>
          <a:p>
            <a:pPr>
              <a:lnSpc>
                <a:spcPct val="150000"/>
              </a:lnSpc>
            </a:pPr>
            <a:r>
              <a:rPr lang="en-AU" sz="1800" dirty="0">
                <a:latin typeface="HelveticaNeueLT Std" panose="020B0804020202020204" pitchFamily="34" charset="0"/>
              </a:rPr>
              <a:t>English is always a requirement, but your school may offer more than one English subject.</a:t>
            </a:r>
          </a:p>
          <a:p>
            <a:pPr>
              <a:lnSpc>
                <a:spcPct val="150000"/>
              </a:lnSpc>
            </a:pPr>
            <a:r>
              <a:rPr lang="en-AU" sz="1800" dirty="0">
                <a:latin typeface="HelveticaNeueLT Std" panose="020B0804020202020204" pitchFamily="34" charset="0"/>
              </a:rPr>
              <a:t>Units 1 &amp; 2 are typically completed in Year 11 and Units 3 &amp; 4 are typically completed in Year 12.</a:t>
            </a:r>
          </a:p>
          <a:p>
            <a:pPr>
              <a:lnSpc>
                <a:spcPct val="150000"/>
              </a:lnSpc>
            </a:pPr>
            <a:r>
              <a:rPr lang="en-AU" sz="1800" dirty="0">
                <a:latin typeface="HelveticaNeueLT Std" panose="020B0804020202020204" pitchFamily="34" charset="0"/>
              </a:rPr>
              <a:t>Some schools may allow you to undertake a VCE class in Year 10 – meaning you will finish this subject at the end of Year 11. Your school should provide details on this. You can also visit the Department of Education website for further information.</a:t>
            </a:r>
          </a:p>
        </p:txBody>
      </p:sp>
      <p:sp>
        <p:nvSpPr>
          <p:cNvPr id="4" name="Slide Number Placeholder 3">
            <a:extLst>
              <a:ext uri="{FF2B5EF4-FFF2-40B4-BE49-F238E27FC236}">
                <a16:creationId xmlns:a16="http://schemas.microsoft.com/office/drawing/2014/main" id="{A0AF5F0D-B756-42EB-0DEA-70AF9923F453}"/>
              </a:ext>
            </a:extLst>
          </p:cNvPr>
          <p:cNvSpPr>
            <a:spLocks noGrp="1"/>
          </p:cNvSpPr>
          <p:nvPr>
            <p:ph type="sldNum" sz="quarter" idx="12"/>
          </p:nvPr>
        </p:nvSpPr>
        <p:spPr/>
        <p:txBody>
          <a:bodyPr/>
          <a:lstStyle/>
          <a:p>
            <a:fld id="{78C2C551-A77F-4416-ADEE-5175DCA1A262}" type="slidenum">
              <a:rPr lang="en-AU" smtClean="0"/>
              <a:t>18</a:t>
            </a:fld>
            <a:endParaRPr lang="en-AU"/>
          </a:p>
        </p:txBody>
      </p:sp>
      <p:sp>
        <p:nvSpPr>
          <p:cNvPr id="5" name="Minus Sign 4">
            <a:extLst>
              <a:ext uri="{FF2B5EF4-FFF2-40B4-BE49-F238E27FC236}">
                <a16:creationId xmlns:a16="http://schemas.microsoft.com/office/drawing/2014/main" id="{EE294E06-E987-3ED4-6F43-008E2DCC8D5D}"/>
              </a:ext>
            </a:extLst>
          </p:cNvPr>
          <p:cNvSpPr/>
          <p:nvPr/>
        </p:nvSpPr>
        <p:spPr>
          <a:xfrm>
            <a:off x="0" y="1351757"/>
            <a:ext cx="6481011"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green and black logo&#10;&#10;AI-generated content may be incorrect.">
            <a:extLst>
              <a:ext uri="{FF2B5EF4-FFF2-40B4-BE49-F238E27FC236}">
                <a16:creationId xmlns:a16="http://schemas.microsoft.com/office/drawing/2014/main" id="{D640E128-141F-ECBD-DCAD-866E56AAE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19785">
            <a:off x="1204796" y="3155202"/>
            <a:ext cx="7620732" cy="7620732"/>
          </a:xfrm>
          <a:prstGeom prst="rect">
            <a:avLst/>
          </a:prstGeom>
        </p:spPr>
      </p:pic>
    </p:spTree>
    <p:extLst>
      <p:ext uri="{BB962C8B-B14F-4D97-AF65-F5344CB8AC3E}">
        <p14:creationId xmlns:p14="http://schemas.microsoft.com/office/powerpoint/2010/main" val="380803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D3A3-42BF-B98A-42C6-5C3A6CBD2D49}"/>
              </a:ext>
            </a:extLst>
          </p:cNvPr>
          <p:cNvSpPr>
            <a:spLocks noGrp="1"/>
          </p:cNvSpPr>
          <p:nvPr>
            <p:ph type="title"/>
          </p:nvPr>
        </p:nvSpPr>
        <p:spPr/>
        <p:txBody>
          <a:bodyPr>
            <a:normAutofit/>
          </a:bodyPr>
          <a:lstStyle/>
          <a:p>
            <a:r>
              <a:rPr lang="en-AU" sz="4000" dirty="0">
                <a:latin typeface="Cocogoose Pro" panose="02000503020000020004" pitchFamily="50" charset="0"/>
              </a:rPr>
              <a:t>VCE Vocational Major (VM)</a:t>
            </a:r>
          </a:p>
        </p:txBody>
      </p:sp>
      <p:sp>
        <p:nvSpPr>
          <p:cNvPr id="3" name="Content Placeholder 2">
            <a:extLst>
              <a:ext uri="{FF2B5EF4-FFF2-40B4-BE49-F238E27FC236}">
                <a16:creationId xmlns:a16="http://schemas.microsoft.com/office/drawing/2014/main" id="{1A0F28CB-230E-15A7-004F-345C3E362283}"/>
              </a:ext>
            </a:extLst>
          </p:cNvPr>
          <p:cNvSpPr>
            <a:spLocks noGrp="1"/>
          </p:cNvSpPr>
          <p:nvPr>
            <p:ph idx="1"/>
          </p:nvPr>
        </p:nvSpPr>
        <p:spPr/>
        <p:txBody>
          <a:bodyPr>
            <a:normAutofit/>
          </a:bodyPr>
          <a:lstStyle/>
          <a:p>
            <a:pPr>
              <a:lnSpc>
                <a:spcPct val="150000"/>
              </a:lnSpc>
            </a:pPr>
            <a:r>
              <a:rPr lang="en-AU" sz="2000" dirty="0">
                <a:latin typeface="HelveticaNeueLT Std" panose="020B0804020202020204" pitchFamily="34" charset="0"/>
              </a:rPr>
              <a:t>Like going unscored, you do not have to sit exams with this pathway unless you choose to go scored.</a:t>
            </a:r>
          </a:p>
          <a:p>
            <a:pPr>
              <a:lnSpc>
                <a:spcPct val="150000"/>
              </a:lnSpc>
            </a:pPr>
            <a:r>
              <a:rPr lang="en-AU" sz="2000" dirty="0">
                <a:latin typeface="HelveticaNeueLT Std" panose="020B0804020202020204" pitchFamily="34" charset="0"/>
              </a:rPr>
              <a:t>VCE VM is a new study pathway offered in most schools.</a:t>
            </a:r>
          </a:p>
          <a:p>
            <a:pPr>
              <a:lnSpc>
                <a:spcPct val="150000"/>
              </a:lnSpc>
            </a:pPr>
            <a:r>
              <a:rPr lang="en-AU" sz="2000" dirty="0">
                <a:latin typeface="HelveticaNeueLT Std" panose="020B0804020202020204" pitchFamily="34" charset="0"/>
              </a:rPr>
              <a:t>In choosing this pathway, you will study numeracy, literacy, work skills and personal development.</a:t>
            </a:r>
          </a:p>
          <a:p>
            <a:pPr>
              <a:lnSpc>
                <a:spcPct val="150000"/>
              </a:lnSpc>
            </a:pPr>
            <a:r>
              <a:rPr lang="en-AU" sz="2000" dirty="0">
                <a:latin typeface="HelveticaNeueLT Std" panose="020B0804020202020204" pitchFamily="34" charset="0"/>
              </a:rPr>
              <a:t>To complete this pathway, you will need to complete a minimum of 180 hours of VET.</a:t>
            </a:r>
          </a:p>
          <a:p>
            <a:pPr>
              <a:lnSpc>
                <a:spcPct val="150000"/>
              </a:lnSpc>
            </a:pPr>
            <a:r>
              <a:rPr lang="en-AU" sz="2000" dirty="0">
                <a:latin typeface="HelveticaNeueLT Std" panose="020B0804020202020204" pitchFamily="34" charset="0"/>
              </a:rPr>
              <a:t>This option is suitable for those who like to learn in real-world environments.</a:t>
            </a:r>
          </a:p>
        </p:txBody>
      </p:sp>
      <p:sp>
        <p:nvSpPr>
          <p:cNvPr id="4" name="Slide Number Placeholder 3">
            <a:extLst>
              <a:ext uri="{FF2B5EF4-FFF2-40B4-BE49-F238E27FC236}">
                <a16:creationId xmlns:a16="http://schemas.microsoft.com/office/drawing/2014/main" id="{963FAD86-745A-A780-6EE2-730B823A9D33}"/>
              </a:ext>
            </a:extLst>
          </p:cNvPr>
          <p:cNvSpPr>
            <a:spLocks noGrp="1"/>
          </p:cNvSpPr>
          <p:nvPr>
            <p:ph type="sldNum" sz="quarter" idx="12"/>
          </p:nvPr>
        </p:nvSpPr>
        <p:spPr/>
        <p:txBody>
          <a:bodyPr/>
          <a:lstStyle/>
          <a:p>
            <a:fld id="{78C2C551-A77F-4416-ADEE-5175DCA1A262}" type="slidenum">
              <a:rPr lang="en-AU" smtClean="0"/>
              <a:t>19</a:t>
            </a:fld>
            <a:endParaRPr lang="en-AU"/>
          </a:p>
        </p:txBody>
      </p:sp>
      <p:sp>
        <p:nvSpPr>
          <p:cNvPr id="5" name="Minus Sign 4">
            <a:extLst>
              <a:ext uri="{FF2B5EF4-FFF2-40B4-BE49-F238E27FC236}">
                <a16:creationId xmlns:a16="http://schemas.microsoft.com/office/drawing/2014/main" id="{C2E93EA4-4959-463D-1C1B-2CF3DABE7ABA}"/>
              </a:ext>
            </a:extLst>
          </p:cNvPr>
          <p:cNvSpPr/>
          <p:nvPr/>
        </p:nvSpPr>
        <p:spPr>
          <a:xfrm>
            <a:off x="-547053" y="1307307"/>
            <a:ext cx="10878169"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green rectangle on a black background&#10;&#10;AI-generated content may be incorrect.">
            <a:extLst>
              <a:ext uri="{FF2B5EF4-FFF2-40B4-BE49-F238E27FC236}">
                <a16:creationId xmlns:a16="http://schemas.microsoft.com/office/drawing/2014/main" id="{EEDF5AAF-C1E2-C6E8-2E8E-1AE4D1EAD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2032" y="-2494547"/>
            <a:ext cx="6858000" cy="6858000"/>
          </a:xfrm>
          <a:prstGeom prst="rect">
            <a:avLst/>
          </a:prstGeom>
        </p:spPr>
      </p:pic>
    </p:spTree>
    <p:extLst>
      <p:ext uri="{BB962C8B-B14F-4D97-AF65-F5344CB8AC3E}">
        <p14:creationId xmlns:p14="http://schemas.microsoft.com/office/powerpoint/2010/main" val="777164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4D00-9DBD-ED16-0245-DFEB01D35582}"/>
              </a:ext>
            </a:extLst>
          </p:cNvPr>
          <p:cNvSpPr>
            <a:spLocks noGrp="1"/>
          </p:cNvSpPr>
          <p:nvPr>
            <p:ph type="title"/>
          </p:nvPr>
        </p:nvSpPr>
        <p:spPr/>
        <p:txBody>
          <a:bodyPr/>
          <a:lstStyle/>
          <a:p>
            <a:r>
              <a:rPr lang="en-AU" dirty="0">
                <a:latin typeface="CocogoosePro" panose="00000500000000000000" pitchFamily="2" charset="0"/>
              </a:rPr>
              <a:t>Acknowledgements</a:t>
            </a:r>
          </a:p>
        </p:txBody>
      </p:sp>
      <p:sp>
        <p:nvSpPr>
          <p:cNvPr id="3" name="Content Placeholder 2">
            <a:extLst>
              <a:ext uri="{FF2B5EF4-FFF2-40B4-BE49-F238E27FC236}">
                <a16:creationId xmlns:a16="http://schemas.microsoft.com/office/drawing/2014/main" id="{DEBC4274-1D89-193A-FD6A-3525EF617376}"/>
              </a:ext>
            </a:extLst>
          </p:cNvPr>
          <p:cNvSpPr>
            <a:spLocks noGrp="1"/>
          </p:cNvSpPr>
          <p:nvPr>
            <p:ph idx="1"/>
          </p:nvPr>
        </p:nvSpPr>
        <p:spPr>
          <a:xfrm>
            <a:off x="838200" y="1807518"/>
            <a:ext cx="10515600" cy="4351338"/>
          </a:xfrm>
        </p:spPr>
        <p:txBody>
          <a:bodyPr/>
          <a:lstStyle/>
          <a:p>
            <a:pPr marL="0" indent="0">
              <a:buNone/>
            </a:pPr>
            <a:r>
              <a:rPr lang="en-AU" dirty="0">
                <a:latin typeface="HelveticaNeueLT Std" panose="020B0804020202020204" pitchFamily="34" charset="0"/>
              </a:rPr>
              <a:t>We would like to acknowledge those who supported the development of this document: the headspace Casey and Cardinia Community Engagement Team in consultation with the Youth Advisory Committee and young members from the Cities of Casey and Cardinia. Thank-you for your hard work and ongoing commitment to the local community. </a:t>
            </a:r>
          </a:p>
        </p:txBody>
      </p:sp>
      <p:sp>
        <p:nvSpPr>
          <p:cNvPr id="5" name="Slide Number Placeholder 4">
            <a:extLst>
              <a:ext uri="{FF2B5EF4-FFF2-40B4-BE49-F238E27FC236}">
                <a16:creationId xmlns:a16="http://schemas.microsoft.com/office/drawing/2014/main" id="{104CE44E-524E-EC73-379B-FC498C3CFA27}"/>
              </a:ext>
            </a:extLst>
          </p:cNvPr>
          <p:cNvSpPr>
            <a:spLocks noGrp="1"/>
          </p:cNvSpPr>
          <p:nvPr>
            <p:ph type="sldNum" sz="quarter" idx="12"/>
          </p:nvPr>
        </p:nvSpPr>
        <p:spPr/>
        <p:txBody>
          <a:bodyPr/>
          <a:lstStyle/>
          <a:p>
            <a:fld id="{78C2C551-A77F-4416-ADEE-5175DCA1A262}" type="slidenum">
              <a:rPr lang="en-AU" b="1" smtClean="0">
                <a:solidFill>
                  <a:schemeClr val="tx1"/>
                </a:solidFill>
              </a:rPr>
              <a:t>2</a:t>
            </a:fld>
            <a:endParaRPr lang="en-AU" b="1" dirty="0">
              <a:solidFill>
                <a:schemeClr val="tx1"/>
              </a:solidFill>
            </a:endParaRPr>
          </a:p>
        </p:txBody>
      </p:sp>
      <p:sp>
        <p:nvSpPr>
          <p:cNvPr id="9" name="Minus Sign 8">
            <a:extLst>
              <a:ext uri="{FF2B5EF4-FFF2-40B4-BE49-F238E27FC236}">
                <a16:creationId xmlns:a16="http://schemas.microsoft.com/office/drawing/2014/main" id="{44C8C0DC-94C5-60AF-056B-4CD72FF785FD}"/>
              </a:ext>
            </a:extLst>
          </p:cNvPr>
          <p:cNvSpPr/>
          <p:nvPr/>
        </p:nvSpPr>
        <p:spPr>
          <a:xfrm>
            <a:off x="-648246" y="1251822"/>
            <a:ext cx="10181546" cy="368947"/>
          </a:xfrm>
          <a:prstGeom prst="mathMinus">
            <a:avLst/>
          </a:prstGeom>
          <a:solidFill>
            <a:srgbClr val="78BE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descr="A green triangle on a black background&#10;&#10;Description automatically generated">
            <a:extLst>
              <a:ext uri="{FF2B5EF4-FFF2-40B4-BE49-F238E27FC236}">
                <a16:creationId xmlns:a16="http://schemas.microsoft.com/office/drawing/2014/main" id="{B51DA759-05BE-EF56-BDCA-C544DE3A0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67595">
            <a:off x="6854015" y="2554639"/>
            <a:ext cx="6853971" cy="6858000"/>
          </a:xfrm>
          <a:prstGeom prst="rect">
            <a:avLst/>
          </a:prstGeom>
        </p:spPr>
      </p:pic>
    </p:spTree>
    <p:extLst>
      <p:ext uri="{BB962C8B-B14F-4D97-AF65-F5344CB8AC3E}">
        <p14:creationId xmlns:p14="http://schemas.microsoft.com/office/powerpoint/2010/main" val="385323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47EEF-A384-E2E4-FF7E-639F26A80CCA}"/>
              </a:ext>
            </a:extLst>
          </p:cNvPr>
          <p:cNvSpPr>
            <a:spLocks noGrp="1"/>
          </p:cNvSpPr>
          <p:nvPr>
            <p:ph type="title"/>
          </p:nvPr>
        </p:nvSpPr>
        <p:spPr>
          <a:xfrm>
            <a:off x="838200" y="146844"/>
            <a:ext cx="10515600" cy="1325563"/>
          </a:xfrm>
        </p:spPr>
        <p:txBody>
          <a:bodyPr>
            <a:normAutofit/>
          </a:bodyPr>
          <a:lstStyle/>
          <a:p>
            <a:r>
              <a:rPr lang="en-AU" sz="4000" dirty="0">
                <a:latin typeface="Cocogoose Pro" panose="02000503020000020004" pitchFamily="50" charset="0"/>
              </a:rPr>
              <a:t>VCE VM Continued</a:t>
            </a:r>
          </a:p>
        </p:txBody>
      </p:sp>
      <p:sp>
        <p:nvSpPr>
          <p:cNvPr id="3" name="Content Placeholder 2">
            <a:extLst>
              <a:ext uri="{FF2B5EF4-FFF2-40B4-BE49-F238E27FC236}">
                <a16:creationId xmlns:a16="http://schemas.microsoft.com/office/drawing/2014/main" id="{4D09F4A1-2B21-F9E0-6BE6-16DFE745141D}"/>
              </a:ext>
            </a:extLst>
          </p:cNvPr>
          <p:cNvSpPr>
            <a:spLocks noGrp="1"/>
          </p:cNvSpPr>
          <p:nvPr>
            <p:ph idx="1"/>
          </p:nvPr>
        </p:nvSpPr>
        <p:spPr>
          <a:xfrm>
            <a:off x="838200" y="1489950"/>
            <a:ext cx="10515600" cy="5079291"/>
          </a:xfrm>
        </p:spPr>
        <p:txBody>
          <a:bodyPr>
            <a:normAutofit fontScale="85000" lnSpcReduction="20000"/>
          </a:bodyPr>
          <a:lstStyle/>
          <a:p>
            <a:pPr>
              <a:lnSpc>
                <a:spcPct val="150000"/>
              </a:lnSpc>
            </a:pPr>
            <a:r>
              <a:rPr lang="en-AU" sz="2000" dirty="0">
                <a:latin typeface="HelveticaNeueLT Std" panose="020B0804020202020204" pitchFamily="34" charset="0"/>
              </a:rPr>
              <a:t>A VCE VM can prepare you to study further, start an apprenticeship or traineeship or straight into employment.</a:t>
            </a:r>
          </a:p>
          <a:p>
            <a:pPr>
              <a:lnSpc>
                <a:spcPct val="150000"/>
              </a:lnSpc>
            </a:pPr>
            <a:r>
              <a:rPr lang="en-AU" sz="2000" dirty="0">
                <a:latin typeface="HelveticaNeueLT Std" panose="020B0804020202020204" pitchFamily="34" charset="0"/>
              </a:rPr>
              <a:t>You will need to complete:</a:t>
            </a:r>
          </a:p>
          <a:p>
            <a:pPr lvl="1">
              <a:lnSpc>
                <a:spcPct val="150000"/>
              </a:lnSpc>
            </a:pPr>
            <a:r>
              <a:rPr lang="en-AU" sz="2000" dirty="0">
                <a:latin typeface="HelveticaNeueLT Std" panose="020B0804020202020204" pitchFamily="34" charset="0"/>
              </a:rPr>
              <a:t>3 VCE VM Literacy or VCE English</a:t>
            </a:r>
          </a:p>
          <a:p>
            <a:pPr lvl="1">
              <a:lnSpc>
                <a:spcPct val="150000"/>
              </a:lnSpc>
            </a:pPr>
            <a:r>
              <a:rPr lang="en-AU" sz="2000" dirty="0">
                <a:latin typeface="HelveticaNeueLT Std" panose="020B0804020202020204" pitchFamily="34" charset="0"/>
              </a:rPr>
              <a:t>2 VCE VM Numeracy or VCE Maths</a:t>
            </a:r>
          </a:p>
          <a:p>
            <a:pPr lvl="1">
              <a:lnSpc>
                <a:spcPct val="150000"/>
              </a:lnSpc>
            </a:pPr>
            <a:r>
              <a:rPr lang="en-AU" sz="2000" dirty="0">
                <a:latin typeface="HelveticaNeueLT Std" panose="020B0804020202020204" pitchFamily="34" charset="0"/>
              </a:rPr>
              <a:t>2 VCE VM Work Related Skills</a:t>
            </a:r>
          </a:p>
          <a:p>
            <a:pPr lvl="1">
              <a:lnSpc>
                <a:spcPct val="150000"/>
              </a:lnSpc>
            </a:pPr>
            <a:r>
              <a:rPr lang="en-AU" sz="2000" dirty="0">
                <a:latin typeface="HelveticaNeueLT Std" panose="020B0804020202020204" pitchFamily="34" charset="0"/>
              </a:rPr>
              <a:t>2 VCE VM Personal Development Skills</a:t>
            </a:r>
          </a:p>
          <a:p>
            <a:pPr lvl="1">
              <a:lnSpc>
                <a:spcPct val="150000"/>
              </a:lnSpc>
            </a:pPr>
            <a:r>
              <a:rPr lang="en-AU" sz="2000" dirty="0">
                <a:latin typeface="HelveticaNeueLT Std" panose="020B0804020202020204" pitchFamily="34" charset="0"/>
              </a:rPr>
              <a:t>3 other VCE units of your choosing</a:t>
            </a:r>
          </a:p>
          <a:p>
            <a:pPr lvl="1">
              <a:lnSpc>
                <a:spcPct val="150000"/>
              </a:lnSpc>
            </a:pPr>
            <a:r>
              <a:rPr lang="en-AU" sz="2000" dirty="0">
                <a:latin typeface="HelveticaNeueLT Std" panose="020B0804020202020204" pitchFamily="34" charset="0"/>
              </a:rPr>
              <a:t>VET Certificate level 2 or above</a:t>
            </a:r>
          </a:p>
          <a:p>
            <a:pPr>
              <a:lnSpc>
                <a:spcPct val="150000"/>
              </a:lnSpc>
            </a:pPr>
            <a:r>
              <a:rPr lang="en-AU" sz="2000" dirty="0">
                <a:latin typeface="HelveticaNeueLT Std" panose="020B0804020202020204" pitchFamily="34" charset="0"/>
              </a:rPr>
              <a:t>Your school should provide details on this if this study option is available. You can also visit the Department of Education website for further information.</a:t>
            </a:r>
          </a:p>
          <a:p>
            <a:pPr>
              <a:lnSpc>
                <a:spcPct val="150000"/>
              </a:lnSpc>
            </a:pPr>
            <a:r>
              <a:rPr lang="en-AU" sz="2000" dirty="0">
                <a:latin typeface="HelveticaNeueLT Std" panose="020B0804020202020204" pitchFamily="34" charset="0"/>
              </a:rPr>
              <a:t>VCE VM has replaced the Victorian Certificate of Applied Learning (VCAL).</a:t>
            </a:r>
          </a:p>
        </p:txBody>
      </p:sp>
      <p:sp>
        <p:nvSpPr>
          <p:cNvPr id="4" name="Slide Number Placeholder 3">
            <a:extLst>
              <a:ext uri="{FF2B5EF4-FFF2-40B4-BE49-F238E27FC236}">
                <a16:creationId xmlns:a16="http://schemas.microsoft.com/office/drawing/2014/main" id="{0888384B-6B11-D562-4363-66ADF8A01262}"/>
              </a:ext>
            </a:extLst>
          </p:cNvPr>
          <p:cNvSpPr>
            <a:spLocks noGrp="1"/>
          </p:cNvSpPr>
          <p:nvPr>
            <p:ph type="sldNum" sz="quarter" idx="12"/>
          </p:nvPr>
        </p:nvSpPr>
        <p:spPr/>
        <p:txBody>
          <a:bodyPr/>
          <a:lstStyle/>
          <a:p>
            <a:fld id="{78C2C551-A77F-4416-ADEE-5175DCA1A262}" type="slidenum">
              <a:rPr lang="en-AU" smtClean="0"/>
              <a:t>20</a:t>
            </a:fld>
            <a:endParaRPr lang="en-AU"/>
          </a:p>
        </p:txBody>
      </p:sp>
      <p:sp>
        <p:nvSpPr>
          <p:cNvPr id="5" name="Minus Sign 4">
            <a:extLst>
              <a:ext uri="{FF2B5EF4-FFF2-40B4-BE49-F238E27FC236}">
                <a16:creationId xmlns:a16="http://schemas.microsoft.com/office/drawing/2014/main" id="{8FDFD10A-39EA-C36B-2310-21E77137DC32}"/>
              </a:ext>
            </a:extLst>
          </p:cNvPr>
          <p:cNvSpPr/>
          <p:nvPr/>
        </p:nvSpPr>
        <p:spPr>
          <a:xfrm>
            <a:off x="-154023" y="1016711"/>
            <a:ext cx="7894338"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green circle on a black background&#10;&#10;AI-generated content may be incorrect.">
            <a:extLst>
              <a:ext uri="{FF2B5EF4-FFF2-40B4-BE49-F238E27FC236}">
                <a16:creationId xmlns:a16="http://schemas.microsoft.com/office/drawing/2014/main" id="{9073933A-E7B9-4DF1-4F54-E585CC740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1336105"/>
            <a:ext cx="4507832" cy="4505184"/>
          </a:xfrm>
          <a:prstGeom prst="rect">
            <a:avLst/>
          </a:prstGeom>
        </p:spPr>
      </p:pic>
    </p:spTree>
    <p:extLst>
      <p:ext uri="{BB962C8B-B14F-4D97-AF65-F5344CB8AC3E}">
        <p14:creationId xmlns:p14="http://schemas.microsoft.com/office/powerpoint/2010/main" val="3160958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C322-54C4-C005-5E5A-2CCBD087F2D5}"/>
              </a:ext>
            </a:extLst>
          </p:cNvPr>
          <p:cNvSpPr>
            <a:spLocks noGrp="1"/>
          </p:cNvSpPr>
          <p:nvPr>
            <p:ph type="title"/>
          </p:nvPr>
        </p:nvSpPr>
        <p:spPr/>
        <p:txBody>
          <a:bodyPr>
            <a:normAutofit/>
          </a:bodyPr>
          <a:lstStyle/>
          <a:p>
            <a:r>
              <a:rPr lang="en-AU" sz="4000" dirty="0">
                <a:latin typeface="Cocogoose Pro" panose="02000503020000020004" pitchFamily="50" charset="0"/>
              </a:rPr>
              <a:t>Victorian Pathways Certificate (VPC)</a:t>
            </a:r>
          </a:p>
        </p:txBody>
      </p:sp>
      <p:sp>
        <p:nvSpPr>
          <p:cNvPr id="3" name="Content Placeholder 2">
            <a:extLst>
              <a:ext uri="{FF2B5EF4-FFF2-40B4-BE49-F238E27FC236}">
                <a16:creationId xmlns:a16="http://schemas.microsoft.com/office/drawing/2014/main" id="{7DAED0CF-61DF-B814-E96F-8798DFD08B3B}"/>
              </a:ext>
            </a:extLst>
          </p:cNvPr>
          <p:cNvSpPr>
            <a:spLocks noGrp="1"/>
          </p:cNvSpPr>
          <p:nvPr>
            <p:ph idx="1"/>
          </p:nvPr>
        </p:nvSpPr>
        <p:spPr>
          <a:xfrm>
            <a:off x="838200" y="1825625"/>
            <a:ext cx="9051758" cy="4351338"/>
          </a:xfrm>
        </p:spPr>
        <p:txBody>
          <a:bodyPr>
            <a:normAutofit/>
          </a:bodyPr>
          <a:lstStyle/>
          <a:p>
            <a:pPr>
              <a:lnSpc>
                <a:spcPct val="150000"/>
              </a:lnSpc>
            </a:pPr>
            <a:r>
              <a:rPr lang="en-AU" sz="2000" dirty="0">
                <a:latin typeface="HelveticaNeueLT Std" panose="020B0804020202020204" pitchFamily="34" charset="0"/>
              </a:rPr>
              <a:t>This pathway is a foundation course for students in years 11 and 12 who are not ready or able to complete VCE.</a:t>
            </a:r>
          </a:p>
          <a:p>
            <a:pPr>
              <a:lnSpc>
                <a:spcPct val="150000"/>
              </a:lnSpc>
            </a:pPr>
            <a:r>
              <a:rPr lang="en-AU" sz="2000" dirty="0">
                <a:latin typeface="HelveticaNeueLT Std" panose="020B0804020202020204" pitchFamily="34" charset="0"/>
              </a:rPr>
              <a:t>This pathway prepares you for VCE, VCE VM or entry level VET or employment.</a:t>
            </a:r>
          </a:p>
          <a:p>
            <a:pPr>
              <a:lnSpc>
                <a:spcPct val="150000"/>
              </a:lnSpc>
            </a:pPr>
            <a:r>
              <a:rPr lang="en-AU" sz="2000" dirty="0">
                <a:latin typeface="HelveticaNeueLT Std" panose="020B0804020202020204" pitchFamily="34" charset="0"/>
              </a:rPr>
              <a:t>This pathway has been designed to be accessible for students.</a:t>
            </a:r>
          </a:p>
          <a:p>
            <a:pPr>
              <a:lnSpc>
                <a:spcPct val="150000"/>
              </a:lnSpc>
            </a:pPr>
            <a:r>
              <a:rPr lang="en-AU" sz="2000" dirty="0">
                <a:latin typeface="HelveticaNeueLT Std" panose="020B0804020202020204" pitchFamily="34" charset="0"/>
              </a:rPr>
              <a:t>If this is a pathway you want to explore, it is encouraged for parents/guardians/carers to speak to your school regarding eligibility.</a:t>
            </a:r>
          </a:p>
        </p:txBody>
      </p:sp>
      <p:sp>
        <p:nvSpPr>
          <p:cNvPr id="4" name="Slide Number Placeholder 3">
            <a:extLst>
              <a:ext uri="{FF2B5EF4-FFF2-40B4-BE49-F238E27FC236}">
                <a16:creationId xmlns:a16="http://schemas.microsoft.com/office/drawing/2014/main" id="{32E4689D-D4B0-BF69-35E5-55B8AD66D5D5}"/>
              </a:ext>
            </a:extLst>
          </p:cNvPr>
          <p:cNvSpPr>
            <a:spLocks noGrp="1"/>
          </p:cNvSpPr>
          <p:nvPr>
            <p:ph type="sldNum" sz="quarter" idx="12"/>
          </p:nvPr>
        </p:nvSpPr>
        <p:spPr/>
        <p:txBody>
          <a:bodyPr/>
          <a:lstStyle/>
          <a:p>
            <a:fld id="{78C2C551-A77F-4416-ADEE-5175DCA1A262}" type="slidenum">
              <a:rPr lang="en-AU" smtClean="0"/>
              <a:t>21</a:t>
            </a:fld>
            <a:endParaRPr lang="en-AU"/>
          </a:p>
        </p:txBody>
      </p:sp>
      <p:sp>
        <p:nvSpPr>
          <p:cNvPr id="5" name="Minus Sign 4">
            <a:extLst>
              <a:ext uri="{FF2B5EF4-FFF2-40B4-BE49-F238E27FC236}">
                <a16:creationId xmlns:a16="http://schemas.microsoft.com/office/drawing/2014/main" id="{2DD227D8-903D-21DB-9015-F9EC3E702E48}"/>
              </a:ext>
            </a:extLst>
          </p:cNvPr>
          <p:cNvSpPr/>
          <p:nvPr/>
        </p:nvSpPr>
        <p:spPr>
          <a:xfrm>
            <a:off x="-954505" y="1594268"/>
            <a:ext cx="13563600"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green square with a black background&#10;&#10;AI-generated content may be incorrect.">
            <a:extLst>
              <a:ext uri="{FF2B5EF4-FFF2-40B4-BE49-F238E27FC236}">
                <a16:creationId xmlns:a16="http://schemas.microsoft.com/office/drawing/2014/main" id="{0DC327C2-CC2A-A133-D5CF-8ED765184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686281">
            <a:off x="8438147" y="1463985"/>
            <a:ext cx="4706364" cy="4703599"/>
          </a:xfrm>
          <a:prstGeom prst="rect">
            <a:avLst/>
          </a:prstGeom>
        </p:spPr>
      </p:pic>
    </p:spTree>
    <p:extLst>
      <p:ext uri="{BB962C8B-B14F-4D97-AF65-F5344CB8AC3E}">
        <p14:creationId xmlns:p14="http://schemas.microsoft.com/office/powerpoint/2010/main" val="1218185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E524D-01F6-51F3-2C72-F6F88F92B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49B43-D6F6-1A03-0EB2-CEB543A562AA}"/>
              </a:ext>
            </a:extLst>
          </p:cNvPr>
          <p:cNvSpPr>
            <a:spLocks noGrp="1"/>
          </p:cNvSpPr>
          <p:nvPr>
            <p:ph type="title"/>
          </p:nvPr>
        </p:nvSpPr>
        <p:spPr/>
        <p:txBody>
          <a:bodyPr/>
          <a:lstStyle/>
          <a:p>
            <a:r>
              <a:rPr lang="en-AU" dirty="0">
                <a:latin typeface="Cocogoose Pro" panose="02000503020000020004" pitchFamily="50" charset="0"/>
              </a:rPr>
              <a:t>VPC Continued</a:t>
            </a:r>
          </a:p>
        </p:txBody>
      </p:sp>
      <p:sp>
        <p:nvSpPr>
          <p:cNvPr id="3" name="Content Placeholder 2">
            <a:extLst>
              <a:ext uri="{FF2B5EF4-FFF2-40B4-BE49-F238E27FC236}">
                <a16:creationId xmlns:a16="http://schemas.microsoft.com/office/drawing/2014/main" id="{B3B38DA5-DB4A-4C7C-C359-A0BAB48BF659}"/>
              </a:ext>
            </a:extLst>
          </p:cNvPr>
          <p:cNvSpPr>
            <a:spLocks noGrp="1"/>
          </p:cNvSpPr>
          <p:nvPr>
            <p:ph idx="1"/>
          </p:nvPr>
        </p:nvSpPr>
        <p:spPr>
          <a:xfrm>
            <a:off x="922421" y="1690688"/>
            <a:ext cx="10170695" cy="4351338"/>
          </a:xfrm>
        </p:spPr>
        <p:txBody>
          <a:bodyPr>
            <a:normAutofit/>
          </a:bodyPr>
          <a:lstStyle/>
          <a:p>
            <a:pPr>
              <a:lnSpc>
                <a:spcPct val="150000"/>
              </a:lnSpc>
            </a:pPr>
            <a:r>
              <a:rPr lang="en-AU" sz="2000" dirty="0">
                <a:latin typeface="HelveticaNeueLT Std" panose="020B0804020202020204" pitchFamily="34" charset="0"/>
              </a:rPr>
              <a:t>This is a flexible certificate for students, and your school may allow you to start during any point of the school year. This pathway allows flexibility for duration of course.</a:t>
            </a:r>
          </a:p>
          <a:p>
            <a:pPr>
              <a:lnSpc>
                <a:spcPct val="150000"/>
              </a:lnSpc>
            </a:pPr>
            <a:r>
              <a:rPr lang="en-AU" sz="2000" dirty="0">
                <a:latin typeface="HelveticaNeueLT Std" panose="020B0804020202020204" pitchFamily="34" charset="0"/>
              </a:rPr>
              <a:t>In this pathway, you can also complete VET and VCE units.</a:t>
            </a:r>
          </a:p>
          <a:p>
            <a:pPr>
              <a:lnSpc>
                <a:spcPct val="150000"/>
              </a:lnSpc>
            </a:pPr>
            <a:r>
              <a:rPr lang="en-AU" sz="2000" dirty="0">
                <a:latin typeface="HelveticaNeueLT Std" panose="020B0804020202020204" pitchFamily="34" charset="0"/>
              </a:rPr>
              <a:t>You will study numeracy, literacy, work skills and personal development skills.</a:t>
            </a:r>
          </a:p>
          <a:p>
            <a:pPr>
              <a:lnSpc>
                <a:spcPct val="150000"/>
              </a:lnSpc>
            </a:pPr>
            <a:r>
              <a:rPr lang="en-AU" sz="2000" dirty="0">
                <a:latin typeface="HelveticaNeueLT Std" panose="020B0804020202020204" pitchFamily="34" charset="0"/>
              </a:rPr>
              <a:t>         Your school should provide details on this. You can also visit the        </a:t>
            </a:r>
          </a:p>
          <a:p>
            <a:pPr>
              <a:lnSpc>
                <a:spcPct val="150000"/>
              </a:lnSpc>
            </a:pPr>
            <a:r>
              <a:rPr lang="en-AU" sz="2000" dirty="0">
                <a:latin typeface="HelveticaNeueLT Std" panose="020B0804020202020204" pitchFamily="34" charset="0"/>
              </a:rPr>
              <a:t>                      Department of Education website for further information.</a:t>
            </a:r>
          </a:p>
        </p:txBody>
      </p:sp>
      <p:sp>
        <p:nvSpPr>
          <p:cNvPr id="4" name="Slide Number Placeholder 3">
            <a:extLst>
              <a:ext uri="{FF2B5EF4-FFF2-40B4-BE49-F238E27FC236}">
                <a16:creationId xmlns:a16="http://schemas.microsoft.com/office/drawing/2014/main" id="{9718B863-2108-4F04-A708-69C19498D9D6}"/>
              </a:ext>
            </a:extLst>
          </p:cNvPr>
          <p:cNvSpPr>
            <a:spLocks noGrp="1"/>
          </p:cNvSpPr>
          <p:nvPr>
            <p:ph type="sldNum" sz="quarter" idx="12"/>
          </p:nvPr>
        </p:nvSpPr>
        <p:spPr/>
        <p:txBody>
          <a:bodyPr/>
          <a:lstStyle/>
          <a:p>
            <a:fld id="{78C2C551-A77F-4416-ADEE-5175DCA1A262}" type="slidenum">
              <a:rPr lang="en-AU" smtClean="0"/>
              <a:t>22</a:t>
            </a:fld>
            <a:endParaRPr lang="en-AU"/>
          </a:p>
        </p:txBody>
      </p:sp>
      <p:sp>
        <p:nvSpPr>
          <p:cNvPr id="5" name="Minus Sign 4">
            <a:extLst>
              <a:ext uri="{FF2B5EF4-FFF2-40B4-BE49-F238E27FC236}">
                <a16:creationId xmlns:a16="http://schemas.microsoft.com/office/drawing/2014/main" id="{D888B8A6-4EA9-76B2-64EC-BFF34D5320BA}"/>
              </a:ext>
            </a:extLst>
          </p:cNvPr>
          <p:cNvSpPr/>
          <p:nvPr/>
        </p:nvSpPr>
        <p:spPr>
          <a:xfrm>
            <a:off x="0" y="1404938"/>
            <a:ext cx="6811497"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green triangle on a black background&#10;&#10;AI-generated content may be incorrect.">
            <a:extLst>
              <a:ext uri="{FF2B5EF4-FFF2-40B4-BE49-F238E27FC236}">
                <a16:creationId xmlns:a16="http://schemas.microsoft.com/office/drawing/2014/main" id="{3BF0FC3B-EDF4-60FB-3103-8ADE14293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53474">
            <a:off x="-2083482" y="2570072"/>
            <a:ext cx="6862032" cy="6858000"/>
          </a:xfrm>
          <a:prstGeom prst="rect">
            <a:avLst/>
          </a:prstGeom>
        </p:spPr>
      </p:pic>
    </p:spTree>
    <p:extLst>
      <p:ext uri="{BB962C8B-B14F-4D97-AF65-F5344CB8AC3E}">
        <p14:creationId xmlns:p14="http://schemas.microsoft.com/office/powerpoint/2010/main" val="739909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0369D-B6FC-9AAA-59E0-1451B7E7985D}"/>
              </a:ext>
            </a:extLst>
          </p:cNvPr>
          <p:cNvSpPr>
            <a:spLocks noGrp="1"/>
          </p:cNvSpPr>
          <p:nvPr>
            <p:ph type="title"/>
          </p:nvPr>
        </p:nvSpPr>
        <p:spPr>
          <a:xfrm>
            <a:off x="867433" y="1965671"/>
            <a:ext cx="4682341" cy="2926658"/>
          </a:xfrm>
        </p:spPr>
        <p:txBody>
          <a:bodyPr>
            <a:noAutofit/>
          </a:bodyPr>
          <a:lstStyle/>
          <a:p>
            <a:pPr>
              <a:lnSpc>
                <a:spcPct val="150000"/>
              </a:lnSpc>
            </a:pPr>
            <a:r>
              <a:rPr lang="en-AU" sz="3600" dirty="0">
                <a:latin typeface="CocogoosePro" panose="00000500000000000000" pitchFamily="2" charset="0"/>
              </a:rPr>
              <a:t>Pre-University and TAFE Requirements</a:t>
            </a:r>
          </a:p>
        </p:txBody>
      </p:sp>
      <p:pic>
        <p:nvPicPr>
          <p:cNvPr id="4" name="Picture 3" descr="A cartoon of a person with his hand to his mouth&#10;&#10;Description automatically generated">
            <a:extLst>
              <a:ext uri="{FF2B5EF4-FFF2-40B4-BE49-F238E27FC236}">
                <a16:creationId xmlns:a16="http://schemas.microsoft.com/office/drawing/2014/main" id="{AED68B1C-879F-292A-513D-4AB29EC29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1573" y="356071"/>
            <a:ext cx="3288618" cy="5550408"/>
          </a:xfrm>
          <a:prstGeom prst="rect">
            <a:avLst/>
          </a:prstGeom>
        </p:spPr>
      </p:pic>
      <p:sp>
        <p:nvSpPr>
          <p:cNvPr id="9" name="Minus Sign 8">
            <a:extLst>
              <a:ext uri="{FF2B5EF4-FFF2-40B4-BE49-F238E27FC236}">
                <a16:creationId xmlns:a16="http://schemas.microsoft.com/office/drawing/2014/main" id="{9079AF42-67A8-AC5F-0956-E4FB8D266909}"/>
              </a:ext>
            </a:extLst>
          </p:cNvPr>
          <p:cNvSpPr/>
          <p:nvPr/>
        </p:nvSpPr>
        <p:spPr>
          <a:xfrm>
            <a:off x="99588" y="4648902"/>
            <a:ext cx="5450186" cy="199177"/>
          </a:xfrm>
          <a:prstGeom prst="mathMinus">
            <a:avLst/>
          </a:prstGeom>
          <a:solidFill>
            <a:srgbClr val="88DB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2891BAAB-08FE-68A2-FF35-1821307036A4}"/>
              </a:ext>
            </a:extLst>
          </p:cNvPr>
          <p:cNvSpPr>
            <a:spLocks noGrp="1"/>
          </p:cNvSpPr>
          <p:nvPr>
            <p:ph type="sldNum" sz="quarter" idx="12"/>
          </p:nvPr>
        </p:nvSpPr>
        <p:spPr/>
        <p:txBody>
          <a:bodyPr/>
          <a:lstStyle/>
          <a:p>
            <a:fld id="{78C2C551-A77F-4416-ADEE-5175DCA1A262}" type="slidenum">
              <a:rPr lang="en-AU" b="1" smtClean="0">
                <a:solidFill>
                  <a:schemeClr val="tx1"/>
                </a:solidFill>
              </a:rPr>
              <a:t>23</a:t>
            </a:fld>
            <a:endParaRPr lang="en-AU" b="1" dirty="0">
              <a:solidFill>
                <a:schemeClr val="tx1"/>
              </a:solidFill>
            </a:endParaRPr>
          </a:p>
        </p:txBody>
      </p:sp>
    </p:spTree>
    <p:extLst>
      <p:ext uri="{BB962C8B-B14F-4D97-AF65-F5344CB8AC3E}">
        <p14:creationId xmlns:p14="http://schemas.microsoft.com/office/powerpoint/2010/main" val="3193780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EA84CC-6DF1-7D35-87FA-66F0DB234FF8}"/>
              </a:ext>
            </a:extLst>
          </p:cNvPr>
          <p:cNvSpPr txBox="1">
            <a:spLocks/>
          </p:cNvSpPr>
          <p:nvPr/>
        </p:nvSpPr>
        <p:spPr>
          <a:xfrm>
            <a:off x="495299" y="81458"/>
            <a:ext cx="10733363" cy="1564411"/>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AU" sz="3800" b="1" dirty="0">
                <a:latin typeface="CocogoosePro"/>
              </a:rPr>
              <a:t>What are prerequisites, study scores </a:t>
            </a:r>
            <a:br>
              <a:rPr lang="en-AU" sz="3800" b="1" dirty="0">
                <a:latin typeface="CocogoosePro"/>
              </a:rPr>
            </a:br>
            <a:r>
              <a:rPr lang="en-AU" sz="3800" b="1" dirty="0">
                <a:latin typeface="CocogoosePro"/>
              </a:rPr>
              <a:t>and ATAR requirements?</a:t>
            </a:r>
          </a:p>
        </p:txBody>
      </p:sp>
      <p:sp>
        <p:nvSpPr>
          <p:cNvPr id="5" name="Content Placeholder 2">
            <a:extLst>
              <a:ext uri="{FF2B5EF4-FFF2-40B4-BE49-F238E27FC236}">
                <a16:creationId xmlns:a16="http://schemas.microsoft.com/office/drawing/2014/main" id="{0647B5EF-D70A-D2AB-4A3B-949687A7CCB2}"/>
              </a:ext>
            </a:extLst>
          </p:cNvPr>
          <p:cNvSpPr>
            <a:spLocks noGrp="1"/>
          </p:cNvSpPr>
          <p:nvPr>
            <p:ph idx="1"/>
          </p:nvPr>
        </p:nvSpPr>
        <p:spPr>
          <a:xfrm>
            <a:off x="176111" y="1864864"/>
            <a:ext cx="12015889" cy="4911678"/>
          </a:xfrm>
        </p:spPr>
        <p:txBody>
          <a:bodyPr vert="horz" lIns="91440" tIns="45720" rIns="91440" bIns="45720" rtlCol="0" anchor="t">
            <a:noAutofit/>
          </a:bodyPr>
          <a:lstStyle/>
          <a:p>
            <a:pPr>
              <a:lnSpc>
                <a:spcPct val="160000"/>
              </a:lnSpc>
            </a:pPr>
            <a:r>
              <a:rPr lang="en-AU" sz="1400" dirty="0">
                <a:latin typeface="HelveticaNeueLT Std"/>
              </a:rPr>
              <a:t>Prerequisites are requirements for tertiary courses. Most courses need you to have completed certain subjects and to have obtained above a certain study score to be accepted. A variant of any English subject is typically a prerequisite for all courses.</a:t>
            </a:r>
          </a:p>
          <a:p>
            <a:pPr>
              <a:lnSpc>
                <a:spcPct val="160000"/>
              </a:lnSpc>
            </a:pPr>
            <a:r>
              <a:rPr lang="en-AU" sz="1400" dirty="0">
                <a:latin typeface="HelveticaNeueLT Std"/>
              </a:rPr>
              <a:t>A study score is provided for each subject you studied in year 12. It is determined by the marks you received for SACs, exams, practicals, and assessments throughout the year. It is out of 50.</a:t>
            </a:r>
          </a:p>
          <a:p>
            <a:pPr>
              <a:lnSpc>
                <a:spcPct val="160000"/>
              </a:lnSpc>
            </a:pPr>
            <a:r>
              <a:rPr lang="en-AU" sz="1400" dirty="0">
                <a:latin typeface="HelveticaNeueLT Std"/>
              </a:rPr>
              <a:t>There are raw scores and scaled study scores. Raw scores are what you get before any scaling happens. Scaled scores are based on how difficult or common a subject is. It can either increase or decrease your raw score. </a:t>
            </a:r>
          </a:p>
          <a:p>
            <a:pPr>
              <a:lnSpc>
                <a:spcPct val="160000"/>
              </a:lnSpc>
            </a:pPr>
            <a:r>
              <a:rPr lang="en-AU" sz="1400" dirty="0">
                <a:latin typeface="HelveticaNeueLT Std"/>
              </a:rPr>
              <a:t>An ATAR (The Australian Tertiary Admission Rank) is scaled between 0.00 to 99.95. It is based on your position in comparison to other year 12 students that year.</a:t>
            </a:r>
          </a:p>
          <a:p>
            <a:pPr>
              <a:lnSpc>
                <a:spcPct val="160000"/>
              </a:lnSpc>
            </a:pPr>
            <a:r>
              <a:rPr lang="en-AU" sz="1400" dirty="0">
                <a:latin typeface="HelveticaNeueLT Std" panose="020B0804020202020204" pitchFamily="34" charset="0"/>
              </a:rPr>
              <a:t>Up to six (6) subjects are counted towards your ATAR, two (2) of which only count for 10% each.</a:t>
            </a:r>
            <a:r>
              <a:rPr lang="en-AU" sz="1400" dirty="0">
                <a:latin typeface="HelveticaNeueLT Std" panose="020B0804020202020204" pitchFamily="34" charset="0"/>
                <a:cs typeface="Helvetica"/>
              </a:rPr>
              <a:t> It is usually your lower scoring subjects that count towards the 10%. A variant of English is always included in your top four (4) subjects.</a:t>
            </a:r>
            <a:endParaRPr lang="en-AU" sz="1400" dirty="0">
              <a:latin typeface="HelveticaNeueLT Std" panose="020B0804020202020204" pitchFamily="34" charset="0"/>
            </a:endParaRPr>
          </a:p>
        </p:txBody>
      </p:sp>
      <p:sp>
        <p:nvSpPr>
          <p:cNvPr id="7" name="Minus Sign 6">
            <a:extLst>
              <a:ext uri="{FF2B5EF4-FFF2-40B4-BE49-F238E27FC236}">
                <a16:creationId xmlns:a16="http://schemas.microsoft.com/office/drawing/2014/main" id="{7A35ECA0-8950-9945-C9A4-3D0852187C49}"/>
              </a:ext>
            </a:extLst>
          </p:cNvPr>
          <p:cNvSpPr/>
          <p:nvPr/>
        </p:nvSpPr>
        <p:spPr>
          <a:xfrm>
            <a:off x="-1370690" y="1637232"/>
            <a:ext cx="14465340" cy="239825"/>
          </a:xfrm>
          <a:prstGeom prst="mathMinus">
            <a:avLst/>
          </a:prstGeom>
          <a:solidFill>
            <a:srgbClr val="88DB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descr="A blue square with black background&#10;&#10;Description automatically generated">
            <a:extLst>
              <a:ext uri="{FF2B5EF4-FFF2-40B4-BE49-F238E27FC236}">
                <a16:creationId xmlns:a16="http://schemas.microsoft.com/office/drawing/2014/main" id="{542165D2-8823-1403-1E90-F047EC4F1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75863">
            <a:off x="8097394" y="5123560"/>
            <a:ext cx="3769612" cy="3603993"/>
          </a:xfrm>
          <a:prstGeom prst="rect">
            <a:avLst/>
          </a:prstGeom>
        </p:spPr>
      </p:pic>
      <p:sp>
        <p:nvSpPr>
          <p:cNvPr id="2" name="Slide Number Placeholder 1">
            <a:extLst>
              <a:ext uri="{FF2B5EF4-FFF2-40B4-BE49-F238E27FC236}">
                <a16:creationId xmlns:a16="http://schemas.microsoft.com/office/drawing/2014/main" id="{5F1DC3B6-DFA6-59A8-C601-7F7E4C937ED0}"/>
              </a:ext>
            </a:extLst>
          </p:cNvPr>
          <p:cNvSpPr>
            <a:spLocks noGrp="1"/>
          </p:cNvSpPr>
          <p:nvPr>
            <p:ph type="sldNum" sz="quarter" idx="12"/>
          </p:nvPr>
        </p:nvSpPr>
        <p:spPr/>
        <p:txBody>
          <a:bodyPr/>
          <a:lstStyle/>
          <a:p>
            <a:fld id="{78C2C551-A77F-4416-ADEE-5175DCA1A262}" type="slidenum">
              <a:rPr lang="en-AU" b="1" smtClean="0">
                <a:solidFill>
                  <a:schemeClr val="tx1"/>
                </a:solidFill>
              </a:rPr>
              <a:t>24</a:t>
            </a:fld>
            <a:endParaRPr lang="en-AU" b="1" dirty="0">
              <a:solidFill>
                <a:schemeClr val="tx1"/>
              </a:solidFill>
            </a:endParaRPr>
          </a:p>
        </p:txBody>
      </p:sp>
    </p:spTree>
    <p:extLst>
      <p:ext uri="{BB962C8B-B14F-4D97-AF65-F5344CB8AC3E}">
        <p14:creationId xmlns:p14="http://schemas.microsoft.com/office/powerpoint/2010/main" val="4192034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857948-D3E6-789F-2227-0C78EEDB6819}"/>
              </a:ext>
            </a:extLst>
          </p:cNvPr>
          <p:cNvSpPr txBox="1">
            <a:spLocks/>
          </p:cNvSpPr>
          <p:nvPr/>
        </p:nvSpPr>
        <p:spPr>
          <a:xfrm>
            <a:off x="865568" y="675567"/>
            <a:ext cx="4544762" cy="14011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200" b="1" dirty="0">
                <a:latin typeface="CocogoosePro" panose="00000500000000000000" pitchFamily="2" charset="0"/>
              </a:rPr>
              <a:t>TAFE Entry Requirements	</a:t>
            </a:r>
          </a:p>
        </p:txBody>
      </p:sp>
      <p:sp>
        <p:nvSpPr>
          <p:cNvPr id="5" name="Content Placeholder 2">
            <a:extLst>
              <a:ext uri="{FF2B5EF4-FFF2-40B4-BE49-F238E27FC236}">
                <a16:creationId xmlns:a16="http://schemas.microsoft.com/office/drawing/2014/main" id="{979F6FEF-8102-D8A3-D695-AF5ECB2D398B}"/>
              </a:ext>
            </a:extLst>
          </p:cNvPr>
          <p:cNvSpPr txBox="1">
            <a:spLocks/>
          </p:cNvSpPr>
          <p:nvPr/>
        </p:nvSpPr>
        <p:spPr>
          <a:xfrm>
            <a:off x="528946" y="2004776"/>
            <a:ext cx="9072254" cy="45293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AU" sz="1600" dirty="0">
                <a:latin typeface="HelveticaNeueLT Std"/>
              </a:rPr>
              <a:t>TAFE entry requirements will be based on age restrictions as well as the completion of a Basic Key Skills Builder (BKSB) </a:t>
            </a:r>
            <a:r>
              <a:rPr lang="en-AU" sz="1600" dirty="0">
                <a:latin typeface="HelveticaNeueLT Std" panose="020B0804020202020204" pitchFamily="34" charset="0"/>
                <a:ea typeface="+mn-lt"/>
                <a:cs typeface="+mn-lt"/>
              </a:rPr>
              <a:t>assessment</a:t>
            </a:r>
            <a:r>
              <a:rPr lang="en-AU" sz="1600" dirty="0">
                <a:latin typeface="HelveticaNeueLT Std"/>
              </a:rPr>
              <a:t>. Admission emails will have instructions on how to book these assessments.</a:t>
            </a:r>
          </a:p>
          <a:p>
            <a:pPr>
              <a:lnSpc>
                <a:spcPct val="150000"/>
              </a:lnSpc>
            </a:pPr>
            <a:r>
              <a:rPr lang="en-AU" sz="1600" dirty="0">
                <a:latin typeface="HelveticaNeueLT Std" panose="020B0804020202020204" pitchFamily="34" charset="0"/>
              </a:rPr>
              <a:t>Minimum age requirements are also required for placement, and there will be situations where a parent agreement is required for those under 18 years. </a:t>
            </a:r>
          </a:p>
          <a:p>
            <a:pPr>
              <a:lnSpc>
                <a:spcPct val="150000"/>
              </a:lnSpc>
            </a:pPr>
            <a:r>
              <a:rPr lang="en-AU" sz="1600" dirty="0">
                <a:latin typeface="HelveticaNeueLT Std" panose="020B0804020202020204" pitchFamily="34" charset="0"/>
              </a:rPr>
              <a:t>Some courses will require you to be enrolled in VCE or VCE Vocational Major (VM) throughout the course as well. Some courses also require a valid volunteer Working with Children’s Check.</a:t>
            </a:r>
          </a:p>
          <a:p>
            <a:pPr>
              <a:lnSpc>
                <a:spcPct val="150000"/>
              </a:lnSpc>
            </a:pPr>
            <a:r>
              <a:rPr lang="en-AU" sz="1600" dirty="0">
                <a:latin typeface="HelveticaNeueLT Std"/>
              </a:rPr>
              <a:t>All information regarding entry requirements are on the webpage of your desired course at your desired institute.</a:t>
            </a:r>
          </a:p>
        </p:txBody>
      </p:sp>
      <p:sp>
        <p:nvSpPr>
          <p:cNvPr id="6" name="Minus Sign 5">
            <a:extLst>
              <a:ext uri="{FF2B5EF4-FFF2-40B4-BE49-F238E27FC236}">
                <a16:creationId xmlns:a16="http://schemas.microsoft.com/office/drawing/2014/main" id="{9768F0E8-927B-FAC0-A80A-DE79034B0D93}"/>
              </a:ext>
            </a:extLst>
          </p:cNvPr>
          <p:cNvSpPr/>
          <p:nvPr/>
        </p:nvSpPr>
        <p:spPr>
          <a:xfrm>
            <a:off x="-41472" y="1591215"/>
            <a:ext cx="6137472" cy="239825"/>
          </a:xfrm>
          <a:prstGeom prst="mathMinus">
            <a:avLst/>
          </a:prstGeom>
          <a:solidFill>
            <a:srgbClr val="88DB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8" name="Picture 7" descr="A blue diamond shaped object&#10;&#10;Description automatically generated">
            <a:extLst>
              <a:ext uri="{FF2B5EF4-FFF2-40B4-BE49-F238E27FC236}">
                <a16:creationId xmlns:a16="http://schemas.microsoft.com/office/drawing/2014/main" id="{06FE4ED0-DD53-DAC7-2893-99AB54D7D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79735">
            <a:off x="7498152" y="-680440"/>
            <a:ext cx="7367724" cy="7367724"/>
          </a:xfrm>
          <a:prstGeom prst="rect">
            <a:avLst/>
          </a:prstGeom>
        </p:spPr>
      </p:pic>
      <p:sp>
        <p:nvSpPr>
          <p:cNvPr id="2" name="Slide Number Placeholder 1">
            <a:extLst>
              <a:ext uri="{FF2B5EF4-FFF2-40B4-BE49-F238E27FC236}">
                <a16:creationId xmlns:a16="http://schemas.microsoft.com/office/drawing/2014/main" id="{1133A152-91B1-07E2-21F6-76EC630AEBFB}"/>
              </a:ext>
            </a:extLst>
          </p:cNvPr>
          <p:cNvSpPr>
            <a:spLocks noGrp="1"/>
          </p:cNvSpPr>
          <p:nvPr>
            <p:ph type="sldNum" sz="quarter" idx="12"/>
          </p:nvPr>
        </p:nvSpPr>
        <p:spPr/>
        <p:txBody>
          <a:bodyPr/>
          <a:lstStyle/>
          <a:p>
            <a:fld id="{78C2C551-A77F-4416-ADEE-5175DCA1A262}" type="slidenum">
              <a:rPr lang="en-AU" b="1" smtClean="0">
                <a:solidFill>
                  <a:schemeClr val="tx1"/>
                </a:solidFill>
              </a:rPr>
              <a:t>25</a:t>
            </a:fld>
            <a:endParaRPr lang="en-AU" b="1" dirty="0">
              <a:solidFill>
                <a:schemeClr val="tx1"/>
              </a:solidFill>
            </a:endParaRPr>
          </a:p>
        </p:txBody>
      </p:sp>
    </p:spTree>
    <p:extLst>
      <p:ext uri="{BB962C8B-B14F-4D97-AF65-F5344CB8AC3E}">
        <p14:creationId xmlns:p14="http://schemas.microsoft.com/office/powerpoint/2010/main" val="949964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BE2AE5-26DD-3ED9-8166-CFEB770EEC70}"/>
              </a:ext>
            </a:extLst>
          </p:cNvPr>
          <p:cNvSpPr>
            <a:spLocks noGrp="1"/>
          </p:cNvSpPr>
          <p:nvPr>
            <p:ph type="title"/>
          </p:nvPr>
        </p:nvSpPr>
        <p:spPr>
          <a:xfrm>
            <a:off x="838200" y="365125"/>
            <a:ext cx="10514846" cy="1325563"/>
          </a:xfrm>
        </p:spPr>
        <p:txBody>
          <a:bodyPr>
            <a:normAutofit/>
          </a:bodyPr>
          <a:lstStyle/>
          <a:p>
            <a:pPr>
              <a:lnSpc>
                <a:spcPct val="150000"/>
              </a:lnSpc>
            </a:pPr>
            <a:r>
              <a:rPr lang="en-AU" sz="3600" b="1" dirty="0">
                <a:latin typeface="CocogoosePro" panose="00000500000000000000" pitchFamily="2" charset="0"/>
              </a:rPr>
              <a:t>Special Entry Access Scheme (SEAS)</a:t>
            </a:r>
          </a:p>
        </p:txBody>
      </p:sp>
      <p:sp>
        <p:nvSpPr>
          <p:cNvPr id="5" name="Content Placeholder 2">
            <a:extLst>
              <a:ext uri="{FF2B5EF4-FFF2-40B4-BE49-F238E27FC236}">
                <a16:creationId xmlns:a16="http://schemas.microsoft.com/office/drawing/2014/main" id="{5FFA5F49-7290-8212-06CD-532FC21FCB5B}"/>
              </a:ext>
            </a:extLst>
          </p:cNvPr>
          <p:cNvSpPr>
            <a:spLocks noGrp="1"/>
          </p:cNvSpPr>
          <p:nvPr>
            <p:ph idx="1"/>
          </p:nvPr>
        </p:nvSpPr>
        <p:spPr>
          <a:xfrm>
            <a:off x="838200" y="1719321"/>
            <a:ext cx="10363200" cy="4773554"/>
          </a:xfrm>
        </p:spPr>
        <p:txBody>
          <a:bodyPr vert="horz" lIns="91440" tIns="45720" rIns="91440" bIns="45720" rtlCol="0" anchor="t">
            <a:normAutofit fontScale="92500"/>
          </a:bodyPr>
          <a:lstStyle/>
          <a:p>
            <a:pPr>
              <a:lnSpc>
                <a:spcPct val="160000"/>
              </a:lnSpc>
            </a:pPr>
            <a:r>
              <a:rPr lang="en-AU" sz="1400" dirty="0">
                <a:latin typeface="HelveticaNeueLT Std" panose="020B0804020202020204" pitchFamily="34" charset="0"/>
              </a:rPr>
              <a:t>SEAS is also known as special consideration. It is for university. It helps institutes better understand your circumstances and how this may have impacted your studies. It helps your application become more competitive.</a:t>
            </a:r>
          </a:p>
          <a:p>
            <a:pPr>
              <a:lnSpc>
                <a:spcPct val="160000"/>
              </a:lnSpc>
            </a:pPr>
            <a:r>
              <a:rPr lang="en-AU" sz="1400" dirty="0">
                <a:latin typeface="HelveticaNeueLT Std" panose="020B0804020202020204" pitchFamily="34" charset="0"/>
              </a:rPr>
              <a:t>There are four (4) categories:</a:t>
            </a:r>
          </a:p>
          <a:p>
            <a:pPr lvl="1">
              <a:lnSpc>
                <a:spcPct val="160000"/>
              </a:lnSpc>
            </a:pPr>
            <a:r>
              <a:rPr lang="en-AU" sz="1400" dirty="0">
                <a:latin typeface="HelveticaNeueLT Std" panose="020B0804020202020204" pitchFamily="34" charset="0"/>
              </a:rPr>
              <a:t>Category 1: Personal information and background</a:t>
            </a:r>
          </a:p>
          <a:p>
            <a:pPr lvl="1">
              <a:lnSpc>
                <a:spcPct val="160000"/>
              </a:lnSpc>
            </a:pPr>
            <a:r>
              <a:rPr lang="en-AU" sz="1400" dirty="0">
                <a:latin typeface="HelveticaNeueLT Std" panose="020B0804020202020204" pitchFamily="34" charset="0"/>
              </a:rPr>
              <a:t>Category 2: Disadvantaged financial background</a:t>
            </a:r>
          </a:p>
          <a:p>
            <a:pPr lvl="1">
              <a:lnSpc>
                <a:spcPct val="160000"/>
              </a:lnSpc>
            </a:pPr>
            <a:r>
              <a:rPr lang="en-AU" sz="1400" dirty="0">
                <a:latin typeface="HelveticaNeueLT Std" panose="020B0804020202020204" pitchFamily="34" charset="0"/>
              </a:rPr>
              <a:t>Category 3: Disability or medical condition</a:t>
            </a:r>
          </a:p>
          <a:p>
            <a:pPr lvl="1">
              <a:lnSpc>
                <a:spcPct val="160000"/>
              </a:lnSpc>
            </a:pPr>
            <a:r>
              <a:rPr lang="en-AU" sz="1400" dirty="0">
                <a:latin typeface="HelveticaNeueLT Std" panose="020B0804020202020204" pitchFamily="34" charset="0"/>
              </a:rPr>
              <a:t>Category 4: Difficult circumstances</a:t>
            </a:r>
          </a:p>
          <a:p>
            <a:pPr>
              <a:lnSpc>
                <a:spcPct val="160000"/>
              </a:lnSpc>
            </a:pPr>
            <a:r>
              <a:rPr lang="en-AU" sz="1400" dirty="0">
                <a:latin typeface="HelveticaNeueLT Std"/>
              </a:rPr>
              <a:t>Examples of what qualifies include: residential location, Centrelink recipient, mental health conditions</a:t>
            </a:r>
            <a:br>
              <a:rPr lang="en-AU" sz="1400" dirty="0">
                <a:latin typeface="HelveticaNeueLT Std"/>
              </a:rPr>
            </a:br>
            <a:r>
              <a:rPr lang="en-AU" sz="1400" dirty="0">
                <a:latin typeface="HelveticaNeueLT Std"/>
              </a:rPr>
              <a:t>and difficult family circumstances.</a:t>
            </a:r>
          </a:p>
          <a:p>
            <a:pPr>
              <a:lnSpc>
                <a:spcPct val="160000"/>
              </a:lnSpc>
            </a:pPr>
            <a:r>
              <a:rPr lang="en-AU" sz="1400" dirty="0">
                <a:latin typeface="HelveticaNeueLT Std"/>
              </a:rPr>
              <a:t>Please note, SEAS does not change your ATAR. Some of the eligibility criteria differs each year. For example, schools that are underrepresented at university’s change year by year, therefore the graduating class above you may qualify for SEAS, </a:t>
            </a:r>
            <a:br>
              <a:rPr lang="en-AU" sz="1400" dirty="0">
                <a:latin typeface="HelveticaNeueLT Std"/>
              </a:rPr>
            </a:br>
            <a:r>
              <a:rPr lang="en-AU" sz="1400" dirty="0">
                <a:latin typeface="HelveticaNeueLT Std"/>
              </a:rPr>
              <a:t>but your class may not.</a:t>
            </a:r>
          </a:p>
        </p:txBody>
      </p:sp>
      <p:pic>
        <p:nvPicPr>
          <p:cNvPr id="7" name="Picture 6" descr="A blue object with black background&#10;&#10;Description automatically generated">
            <a:extLst>
              <a:ext uri="{FF2B5EF4-FFF2-40B4-BE49-F238E27FC236}">
                <a16:creationId xmlns:a16="http://schemas.microsoft.com/office/drawing/2014/main" id="{0ABDFBFB-1DCF-B7B2-31F6-1DF877C0F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18007">
            <a:off x="9212732" y="1163589"/>
            <a:ext cx="6858000" cy="6858000"/>
          </a:xfrm>
          <a:prstGeom prst="rect">
            <a:avLst/>
          </a:prstGeom>
        </p:spPr>
      </p:pic>
      <p:sp>
        <p:nvSpPr>
          <p:cNvPr id="8" name="Minus Sign 7">
            <a:extLst>
              <a:ext uri="{FF2B5EF4-FFF2-40B4-BE49-F238E27FC236}">
                <a16:creationId xmlns:a16="http://schemas.microsoft.com/office/drawing/2014/main" id="{9529B249-9B7D-CB72-620E-17F7B4A209C2}"/>
              </a:ext>
            </a:extLst>
          </p:cNvPr>
          <p:cNvSpPr/>
          <p:nvPr/>
        </p:nvSpPr>
        <p:spPr>
          <a:xfrm>
            <a:off x="-809626" y="1450863"/>
            <a:ext cx="12715875" cy="239825"/>
          </a:xfrm>
          <a:prstGeom prst="mathMinus">
            <a:avLst/>
          </a:prstGeom>
          <a:solidFill>
            <a:srgbClr val="88DB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Slide Number Placeholder 1">
            <a:extLst>
              <a:ext uri="{FF2B5EF4-FFF2-40B4-BE49-F238E27FC236}">
                <a16:creationId xmlns:a16="http://schemas.microsoft.com/office/drawing/2014/main" id="{1CF60450-B23D-B1E5-4E4E-6847AEEBD6AA}"/>
              </a:ext>
            </a:extLst>
          </p:cNvPr>
          <p:cNvSpPr>
            <a:spLocks noGrp="1"/>
          </p:cNvSpPr>
          <p:nvPr>
            <p:ph type="sldNum" sz="quarter" idx="12"/>
          </p:nvPr>
        </p:nvSpPr>
        <p:spPr/>
        <p:txBody>
          <a:bodyPr/>
          <a:lstStyle/>
          <a:p>
            <a:fld id="{78C2C551-A77F-4416-ADEE-5175DCA1A262}" type="slidenum">
              <a:rPr lang="en-AU" b="1" smtClean="0">
                <a:solidFill>
                  <a:schemeClr val="tx1"/>
                </a:solidFill>
              </a:rPr>
              <a:t>26</a:t>
            </a:fld>
            <a:endParaRPr lang="en-AU" b="1" dirty="0">
              <a:solidFill>
                <a:schemeClr val="tx1"/>
              </a:solidFill>
            </a:endParaRPr>
          </a:p>
        </p:txBody>
      </p:sp>
    </p:spTree>
    <p:extLst>
      <p:ext uri="{BB962C8B-B14F-4D97-AF65-F5344CB8AC3E}">
        <p14:creationId xmlns:p14="http://schemas.microsoft.com/office/powerpoint/2010/main" val="3019415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3C11A4-1C26-93F3-D541-F514B6A523F7}"/>
              </a:ext>
            </a:extLst>
          </p:cNvPr>
          <p:cNvSpPr txBox="1">
            <a:spLocks/>
          </p:cNvSpPr>
          <p:nvPr/>
        </p:nvSpPr>
        <p:spPr>
          <a:xfrm>
            <a:off x="683516" y="183473"/>
            <a:ext cx="8415850" cy="14755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AU" sz="3200" b="1" dirty="0">
                <a:latin typeface="CocogoosePro" panose="00000500000000000000" pitchFamily="2" charset="0"/>
              </a:rPr>
              <a:t>What do I do if I don’t meet my course requirements?</a:t>
            </a:r>
            <a:endParaRPr lang="en-AU" sz="3200" b="1" dirty="0">
              <a:latin typeface="CocogoosePro" panose="00000500000000000000" pitchFamily="2" charset="0"/>
              <a:cs typeface="Helvetica"/>
            </a:endParaRPr>
          </a:p>
        </p:txBody>
      </p:sp>
      <p:sp>
        <p:nvSpPr>
          <p:cNvPr id="5" name="Content Placeholder 2">
            <a:extLst>
              <a:ext uri="{FF2B5EF4-FFF2-40B4-BE49-F238E27FC236}">
                <a16:creationId xmlns:a16="http://schemas.microsoft.com/office/drawing/2014/main" id="{A3C2B983-10C3-81D2-CF9C-96B8C189973E}"/>
              </a:ext>
            </a:extLst>
          </p:cNvPr>
          <p:cNvSpPr txBox="1">
            <a:spLocks/>
          </p:cNvSpPr>
          <p:nvPr/>
        </p:nvSpPr>
        <p:spPr>
          <a:xfrm>
            <a:off x="527873" y="1929930"/>
            <a:ext cx="8376549" cy="51944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AU" sz="1500" dirty="0">
                <a:latin typeface="HelveticaNeueLT Std" panose="020B0804020202020204" pitchFamily="34" charset="0"/>
              </a:rPr>
              <a:t>There are always pathways to get to the course you desire. Some pathways may take longer than others.</a:t>
            </a:r>
            <a:endParaRPr lang="en-AU" sz="1500" dirty="0">
              <a:latin typeface="HelveticaNeueLT Std" panose="020B0804020202020204" pitchFamily="34" charset="0"/>
              <a:cs typeface="Helvetica"/>
            </a:endParaRPr>
          </a:p>
          <a:p>
            <a:pPr>
              <a:lnSpc>
                <a:spcPct val="150000"/>
              </a:lnSpc>
            </a:pPr>
            <a:r>
              <a:rPr lang="en-AU" sz="1500" dirty="0">
                <a:latin typeface="HelveticaNeueLT Std" panose="020B0804020202020204" pitchFamily="34" charset="0"/>
              </a:rPr>
              <a:t>Different pathways include:</a:t>
            </a:r>
          </a:p>
          <a:p>
            <a:pPr lvl="1">
              <a:lnSpc>
                <a:spcPct val="150000"/>
              </a:lnSpc>
            </a:pPr>
            <a:r>
              <a:rPr lang="en-AU" sz="1500" dirty="0">
                <a:latin typeface="HelveticaNeueLT Std"/>
              </a:rPr>
              <a:t>Applying to a different university with different requirements</a:t>
            </a:r>
          </a:p>
          <a:p>
            <a:pPr lvl="1">
              <a:lnSpc>
                <a:spcPct val="150000"/>
              </a:lnSpc>
            </a:pPr>
            <a:r>
              <a:rPr lang="en-AU" sz="1500" dirty="0">
                <a:latin typeface="HelveticaNeueLT Std"/>
              </a:rPr>
              <a:t>Applying to a similar course or double degree course and transferring over</a:t>
            </a:r>
          </a:p>
          <a:p>
            <a:pPr lvl="1">
              <a:lnSpc>
                <a:spcPct val="150000"/>
              </a:lnSpc>
            </a:pPr>
            <a:r>
              <a:rPr lang="en-AU" sz="1500" dirty="0">
                <a:latin typeface="HelveticaNeueLT Std"/>
              </a:rPr>
              <a:t>Applying to an online university and transferring to a campus-based course the following year</a:t>
            </a:r>
          </a:p>
          <a:p>
            <a:pPr lvl="1">
              <a:lnSpc>
                <a:spcPct val="150000"/>
              </a:lnSpc>
            </a:pPr>
            <a:r>
              <a:rPr lang="en-AU" sz="1500" dirty="0">
                <a:latin typeface="HelveticaNeueLT Std"/>
              </a:rPr>
              <a:t>Completing diplomas or other courses first and using Recognition of Prior Learning to transfer to university once complete</a:t>
            </a:r>
          </a:p>
          <a:p>
            <a:pPr lvl="1">
              <a:lnSpc>
                <a:spcPct val="150000"/>
              </a:lnSpc>
            </a:pPr>
            <a:r>
              <a:rPr lang="en-AU" sz="1500" dirty="0">
                <a:latin typeface="HelveticaNeueLT Std" panose="020B0804020202020204" pitchFamily="34" charset="0"/>
                <a:cs typeface="Helvetica"/>
              </a:rPr>
              <a:t>A career counsellor can help you navigate/prepare for situations such as these. Contact your institute for more tailored advice.</a:t>
            </a:r>
          </a:p>
          <a:p>
            <a:pPr>
              <a:lnSpc>
                <a:spcPct val="150000"/>
              </a:lnSpc>
            </a:pPr>
            <a:endParaRPr lang="en-AU" sz="1500" dirty="0">
              <a:latin typeface="HelveticaNeueLT Std" panose="020B0804020202020204" pitchFamily="34" charset="0"/>
              <a:cs typeface="Helvetica"/>
            </a:endParaRPr>
          </a:p>
        </p:txBody>
      </p:sp>
      <p:pic>
        <p:nvPicPr>
          <p:cNvPr id="10" name="Picture 9" descr="A blue triangle on a black background&#10;&#10;Description automatically generated">
            <a:extLst>
              <a:ext uri="{FF2B5EF4-FFF2-40B4-BE49-F238E27FC236}">
                <a16:creationId xmlns:a16="http://schemas.microsoft.com/office/drawing/2014/main" id="{F1CEB730-8DA2-AEE9-A904-BCFD3F93C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691835">
            <a:off x="8126744" y="-1399762"/>
            <a:ext cx="8605182" cy="8610241"/>
          </a:xfrm>
          <a:prstGeom prst="rect">
            <a:avLst/>
          </a:prstGeom>
        </p:spPr>
      </p:pic>
      <p:sp>
        <p:nvSpPr>
          <p:cNvPr id="11" name="Minus Sign 10">
            <a:extLst>
              <a:ext uri="{FF2B5EF4-FFF2-40B4-BE49-F238E27FC236}">
                <a16:creationId xmlns:a16="http://schemas.microsoft.com/office/drawing/2014/main" id="{5EA111B3-699C-5A57-4913-0CF627BDBCFF}"/>
              </a:ext>
            </a:extLst>
          </p:cNvPr>
          <p:cNvSpPr/>
          <p:nvPr/>
        </p:nvSpPr>
        <p:spPr>
          <a:xfrm>
            <a:off x="-1059290" y="1690105"/>
            <a:ext cx="11901462" cy="239825"/>
          </a:xfrm>
          <a:prstGeom prst="mathMinus">
            <a:avLst/>
          </a:prstGeom>
          <a:solidFill>
            <a:srgbClr val="88DB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Slide Number Placeholder 1">
            <a:extLst>
              <a:ext uri="{FF2B5EF4-FFF2-40B4-BE49-F238E27FC236}">
                <a16:creationId xmlns:a16="http://schemas.microsoft.com/office/drawing/2014/main" id="{A42D6906-67FA-A522-47C0-709977A5D3BD}"/>
              </a:ext>
            </a:extLst>
          </p:cNvPr>
          <p:cNvSpPr>
            <a:spLocks noGrp="1"/>
          </p:cNvSpPr>
          <p:nvPr>
            <p:ph type="sldNum" sz="quarter" idx="12"/>
          </p:nvPr>
        </p:nvSpPr>
        <p:spPr/>
        <p:txBody>
          <a:bodyPr/>
          <a:lstStyle/>
          <a:p>
            <a:fld id="{78C2C551-A77F-4416-ADEE-5175DCA1A262}" type="slidenum">
              <a:rPr lang="en-AU" b="1" smtClean="0">
                <a:solidFill>
                  <a:schemeClr val="tx1"/>
                </a:solidFill>
              </a:rPr>
              <a:t>27</a:t>
            </a:fld>
            <a:endParaRPr lang="en-AU" b="1" dirty="0">
              <a:solidFill>
                <a:schemeClr val="tx1"/>
              </a:solidFill>
            </a:endParaRPr>
          </a:p>
        </p:txBody>
      </p:sp>
    </p:spTree>
    <p:extLst>
      <p:ext uri="{BB962C8B-B14F-4D97-AF65-F5344CB8AC3E}">
        <p14:creationId xmlns:p14="http://schemas.microsoft.com/office/powerpoint/2010/main" val="3690534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38BFEC-DC6E-2F16-5119-2463C0C70E9D}"/>
              </a:ext>
            </a:extLst>
          </p:cNvPr>
          <p:cNvSpPr txBox="1">
            <a:spLocks/>
          </p:cNvSpPr>
          <p:nvPr/>
        </p:nvSpPr>
        <p:spPr>
          <a:xfrm>
            <a:off x="644996" y="207422"/>
            <a:ext cx="10227116" cy="1350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AU" b="1" dirty="0">
                <a:latin typeface="CocogoosePro" panose="00000500000000000000" pitchFamily="2" charset="0"/>
              </a:rPr>
              <a:t>Specialised career pathways</a:t>
            </a:r>
          </a:p>
        </p:txBody>
      </p:sp>
      <p:sp>
        <p:nvSpPr>
          <p:cNvPr id="5" name="Content Placeholder 2">
            <a:extLst>
              <a:ext uri="{FF2B5EF4-FFF2-40B4-BE49-F238E27FC236}">
                <a16:creationId xmlns:a16="http://schemas.microsoft.com/office/drawing/2014/main" id="{D6E06D7E-A3C4-6D1B-D6E3-6F98F7A87C73}"/>
              </a:ext>
            </a:extLst>
          </p:cNvPr>
          <p:cNvSpPr>
            <a:spLocks noGrp="1"/>
          </p:cNvSpPr>
          <p:nvPr>
            <p:ph idx="1"/>
          </p:nvPr>
        </p:nvSpPr>
        <p:spPr>
          <a:xfrm>
            <a:off x="387541" y="1330561"/>
            <a:ext cx="11625215" cy="4483775"/>
          </a:xfrm>
        </p:spPr>
        <p:txBody>
          <a:bodyPr anchor="ctr">
            <a:normAutofit/>
          </a:bodyPr>
          <a:lstStyle/>
          <a:p>
            <a:pPr>
              <a:lnSpc>
                <a:spcPct val="150000"/>
              </a:lnSpc>
            </a:pPr>
            <a:r>
              <a:rPr lang="en-AU" sz="2200" dirty="0">
                <a:latin typeface="HelveticaNeueLT Std" panose="020B0804020202020204" pitchFamily="34" charset="0"/>
              </a:rPr>
              <a:t>There are some educational institutions that specialise in certain career paths. </a:t>
            </a:r>
          </a:p>
          <a:p>
            <a:pPr>
              <a:lnSpc>
                <a:spcPct val="150000"/>
              </a:lnSpc>
            </a:pPr>
            <a:r>
              <a:rPr lang="en-AU" sz="2200" dirty="0">
                <a:latin typeface="HelveticaNeueLT Std" panose="020B0804020202020204" pitchFamily="34" charset="0"/>
              </a:rPr>
              <a:t>For example:</a:t>
            </a:r>
          </a:p>
          <a:p>
            <a:pPr lvl="1">
              <a:lnSpc>
                <a:spcPct val="150000"/>
              </a:lnSpc>
            </a:pPr>
            <a:r>
              <a:rPr lang="en-AU" sz="2000" dirty="0">
                <a:latin typeface="HelveticaNeueLT Std" panose="020B0804020202020204" pitchFamily="34" charset="0"/>
              </a:rPr>
              <a:t>The Australian College of Agriculture and Horticulture</a:t>
            </a:r>
          </a:p>
          <a:p>
            <a:pPr lvl="1">
              <a:lnSpc>
                <a:spcPct val="150000"/>
              </a:lnSpc>
            </a:pPr>
            <a:r>
              <a:rPr lang="en-AU" sz="2000" dirty="0">
                <a:latin typeface="HelveticaNeueLT Std" panose="020B0804020202020204" pitchFamily="34" charset="0"/>
              </a:rPr>
              <a:t>LCI Education (formerly Australian Academy of Design)</a:t>
            </a:r>
          </a:p>
          <a:p>
            <a:pPr lvl="1">
              <a:lnSpc>
                <a:spcPct val="150000"/>
              </a:lnSpc>
            </a:pPr>
            <a:r>
              <a:rPr lang="en-AU" sz="2000" dirty="0">
                <a:latin typeface="HelveticaNeueLT Std"/>
              </a:rPr>
              <a:t>The National Institute of Dramatic Arts</a:t>
            </a:r>
            <a:endParaRPr lang="en-AU" sz="2000" dirty="0">
              <a:latin typeface="HelveticaNeueLT Std" panose="020B0804020202020204" pitchFamily="34" charset="0"/>
            </a:endParaRPr>
          </a:p>
          <a:p>
            <a:pPr>
              <a:lnSpc>
                <a:spcPct val="150000"/>
              </a:lnSpc>
            </a:pPr>
            <a:r>
              <a:rPr lang="en-AU" sz="2200" dirty="0">
                <a:latin typeface="HelveticaNeueLT Std" panose="020B0804020202020204" pitchFamily="34" charset="0"/>
              </a:rPr>
              <a:t>These institutes offer degrees, diplomas and short courses. Look online for institutes that align specifically with your interest area for more details.</a:t>
            </a:r>
          </a:p>
        </p:txBody>
      </p:sp>
      <p:sp>
        <p:nvSpPr>
          <p:cNvPr id="9" name="Minus Sign 8">
            <a:extLst>
              <a:ext uri="{FF2B5EF4-FFF2-40B4-BE49-F238E27FC236}">
                <a16:creationId xmlns:a16="http://schemas.microsoft.com/office/drawing/2014/main" id="{755F2873-434D-DFFF-C981-773A59A03C77}"/>
              </a:ext>
            </a:extLst>
          </p:cNvPr>
          <p:cNvSpPr/>
          <p:nvPr/>
        </p:nvSpPr>
        <p:spPr>
          <a:xfrm>
            <a:off x="-1113576" y="1330561"/>
            <a:ext cx="13163737" cy="239825"/>
          </a:xfrm>
          <a:prstGeom prst="mathMinus">
            <a:avLst/>
          </a:prstGeom>
          <a:solidFill>
            <a:srgbClr val="88DB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1" name="Picture 10" descr="A blue circle on a black background&#10;&#10;Description automatically generated">
            <a:extLst>
              <a:ext uri="{FF2B5EF4-FFF2-40B4-BE49-F238E27FC236}">
                <a16:creationId xmlns:a16="http://schemas.microsoft.com/office/drawing/2014/main" id="{860A7DC6-3057-AA26-7CCF-B5E22D52A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063" y="1277604"/>
            <a:ext cx="4238879" cy="4236388"/>
          </a:xfrm>
          <a:prstGeom prst="rect">
            <a:avLst/>
          </a:prstGeom>
        </p:spPr>
      </p:pic>
      <p:sp>
        <p:nvSpPr>
          <p:cNvPr id="2" name="Slide Number Placeholder 1">
            <a:extLst>
              <a:ext uri="{FF2B5EF4-FFF2-40B4-BE49-F238E27FC236}">
                <a16:creationId xmlns:a16="http://schemas.microsoft.com/office/drawing/2014/main" id="{1BA9302C-4E63-E727-19F5-6EBA64D21B3E}"/>
              </a:ext>
            </a:extLst>
          </p:cNvPr>
          <p:cNvSpPr>
            <a:spLocks noGrp="1"/>
          </p:cNvSpPr>
          <p:nvPr>
            <p:ph type="sldNum" sz="quarter" idx="12"/>
          </p:nvPr>
        </p:nvSpPr>
        <p:spPr/>
        <p:txBody>
          <a:bodyPr/>
          <a:lstStyle/>
          <a:p>
            <a:fld id="{78C2C551-A77F-4416-ADEE-5175DCA1A262}" type="slidenum">
              <a:rPr lang="en-AU" b="1" smtClean="0">
                <a:solidFill>
                  <a:schemeClr val="tx1"/>
                </a:solidFill>
              </a:rPr>
              <a:t>28</a:t>
            </a:fld>
            <a:endParaRPr lang="en-AU" b="1" dirty="0">
              <a:solidFill>
                <a:schemeClr val="tx1"/>
              </a:solidFill>
            </a:endParaRPr>
          </a:p>
        </p:txBody>
      </p:sp>
    </p:spTree>
    <p:extLst>
      <p:ext uri="{BB962C8B-B14F-4D97-AF65-F5344CB8AC3E}">
        <p14:creationId xmlns:p14="http://schemas.microsoft.com/office/powerpoint/2010/main" val="796541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F2615-218A-0160-88AD-B81D4BACD828}"/>
              </a:ext>
            </a:extLst>
          </p:cNvPr>
          <p:cNvSpPr>
            <a:spLocks noGrp="1"/>
          </p:cNvSpPr>
          <p:nvPr>
            <p:ph type="title" idx="4294967295"/>
          </p:nvPr>
        </p:nvSpPr>
        <p:spPr>
          <a:xfrm>
            <a:off x="772026" y="549526"/>
            <a:ext cx="4435700" cy="3573462"/>
          </a:xfrm>
        </p:spPr>
        <p:txBody>
          <a:bodyPr vert="horz" lIns="91440" tIns="45720" rIns="91440" bIns="45720" rtlCol="0" anchor="b">
            <a:normAutofit/>
          </a:bodyPr>
          <a:lstStyle/>
          <a:p>
            <a:r>
              <a:rPr lang="en-US" sz="6100" b="1" kern="1200" dirty="0">
                <a:solidFill>
                  <a:schemeClr val="tx1"/>
                </a:solidFill>
                <a:latin typeface="CocogoosePro" panose="00000500000000000000" pitchFamily="2" charset="0"/>
              </a:rPr>
              <a:t>TAFE Pathway</a:t>
            </a:r>
          </a:p>
        </p:txBody>
      </p:sp>
      <p:pic>
        <p:nvPicPr>
          <p:cNvPr id="3" name="Drawing 0">
            <a:extLst>
              <a:ext uri="{FF2B5EF4-FFF2-40B4-BE49-F238E27FC236}">
                <a16:creationId xmlns:a16="http://schemas.microsoft.com/office/drawing/2014/main" id="{B5585476-C725-CD53-FFAA-48080F3C7776}"/>
              </a:ext>
            </a:extLst>
          </p:cNvPr>
          <p:cNvPicPr/>
          <p:nvPr/>
        </p:nvPicPr>
        <p:blipFill>
          <a:blip r:embed="rId2"/>
          <a:stretch>
            <a:fillRect/>
          </a:stretch>
        </p:blipFill>
        <p:spPr>
          <a:xfrm>
            <a:off x="6456922" y="1185865"/>
            <a:ext cx="5550408" cy="5550408"/>
          </a:xfrm>
          <a:prstGeom prst="rect">
            <a:avLst/>
          </a:prstGeom>
        </p:spPr>
      </p:pic>
      <p:sp>
        <p:nvSpPr>
          <p:cNvPr id="5" name="Minus Sign 4">
            <a:extLst>
              <a:ext uri="{FF2B5EF4-FFF2-40B4-BE49-F238E27FC236}">
                <a16:creationId xmlns:a16="http://schemas.microsoft.com/office/drawing/2014/main" id="{6E38996E-53FC-A5E2-1A39-2E26E0A137B7}"/>
              </a:ext>
            </a:extLst>
          </p:cNvPr>
          <p:cNvSpPr/>
          <p:nvPr/>
        </p:nvSpPr>
        <p:spPr>
          <a:xfrm>
            <a:off x="-231842" y="4122988"/>
            <a:ext cx="6131560" cy="239825"/>
          </a:xfrm>
          <a:prstGeom prst="mathMinus">
            <a:avLst/>
          </a:prstGeom>
          <a:solidFill>
            <a:srgbClr val="ED8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Slide Number Placeholder 3">
            <a:extLst>
              <a:ext uri="{FF2B5EF4-FFF2-40B4-BE49-F238E27FC236}">
                <a16:creationId xmlns:a16="http://schemas.microsoft.com/office/drawing/2014/main" id="{FA415747-2909-30B0-6A3B-C14CB8BDF3C6}"/>
              </a:ext>
            </a:extLst>
          </p:cNvPr>
          <p:cNvSpPr>
            <a:spLocks noGrp="1"/>
          </p:cNvSpPr>
          <p:nvPr>
            <p:ph type="sldNum" sz="quarter" idx="12"/>
          </p:nvPr>
        </p:nvSpPr>
        <p:spPr/>
        <p:txBody>
          <a:bodyPr/>
          <a:lstStyle/>
          <a:p>
            <a:fld id="{78C2C551-A77F-4416-ADEE-5175DCA1A262}" type="slidenum">
              <a:rPr lang="en-AU" b="1" smtClean="0">
                <a:solidFill>
                  <a:schemeClr val="tx1"/>
                </a:solidFill>
              </a:rPr>
              <a:t>29</a:t>
            </a:fld>
            <a:endParaRPr lang="en-AU" b="1" dirty="0">
              <a:solidFill>
                <a:schemeClr val="tx1"/>
              </a:solidFill>
            </a:endParaRPr>
          </a:p>
        </p:txBody>
      </p:sp>
    </p:spTree>
    <p:extLst>
      <p:ext uri="{BB962C8B-B14F-4D97-AF65-F5344CB8AC3E}">
        <p14:creationId xmlns:p14="http://schemas.microsoft.com/office/powerpoint/2010/main" val="125352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B056F7-B2D1-C257-E293-901BD68B45C2}"/>
              </a:ext>
            </a:extLst>
          </p:cNvPr>
          <p:cNvSpPr>
            <a:spLocks noGrp="1"/>
          </p:cNvSpPr>
          <p:nvPr>
            <p:ph type="title"/>
          </p:nvPr>
        </p:nvSpPr>
        <p:spPr>
          <a:xfrm>
            <a:off x="394447" y="208039"/>
            <a:ext cx="3936221" cy="1133693"/>
          </a:xfrm>
        </p:spPr>
        <p:txBody>
          <a:bodyPr>
            <a:normAutofit/>
          </a:bodyPr>
          <a:lstStyle/>
          <a:p>
            <a:r>
              <a:rPr lang="en-AU" sz="5200" b="1" dirty="0">
                <a:latin typeface="CocogoosePro" panose="00000500000000000000" pitchFamily="2" charset="0"/>
                <a:cs typeface="Helvetica" panose="020B0604020202020204" pitchFamily="34" charset="0"/>
              </a:rPr>
              <a:t>Contents</a:t>
            </a:r>
          </a:p>
        </p:txBody>
      </p:sp>
      <p:sp>
        <p:nvSpPr>
          <p:cNvPr id="3" name="Slide Number Placeholder 2">
            <a:extLst>
              <a:ext uri="{FF2B5EF4-FFF2-40B4-BE49-F238E27FC236}">
                <a16:creationId xmlns:a16="http://schemas.microsoft.com/office/drawing/2014/main" id="{AC10E311-FE64-BB46-E52B-54C10CE7DDF0}"/>
              </a:ext>
            </a:extLst>
          </p:cNvPr>
          <p:cNvSpPr>
            <a:spLocks noGrp="1"/>
          </p:cNvSpPr>
          <p:nvPr>
            <p:ph type="sldNum" sz="quarter" idx="12"/>
          </p:nvPr>
        </p:nvSpPr>
        <p:spPr/>
        <p:txBody>
          <a:bodyPr/>
          <a:lstStyle/>
          <a:p>
            <a:fld id="{78C2C551-A77F-4416-ADEE-5175DCA1A262}" type="slidenum">
              <a:rPr lang="en-AU" b="1" smtClean="0">
                <a:solidFill>
                  <a:schemeClr val="tx1"/>
                </a:solidFill>
              </a:rPr>
              <a:t>3</a:t>
            </a:fld>
            <a:endParaRPr lang="en-AU" b="1" dirty="0">
              <a:solidFill>
                <a:schemeClr val="tx1"/>
              </a:solidFill>
            </a:endParaRPr>
          </a:p>
        </p:txBody>
      </p:sp>
      <p:sp>
        <p:nvSpPr>
          <p:cNvPr id="6" name="Content Placeholder 5">
            <a:extLst>
              <a:ext uri="{FF2B5EF4-FFF2-40B4-BE49-F238E27FC236}">
                <a16:creationId xmlns:a16="http://schemas.microsoft.com/office/drawing/2014/main" id="{6FE41B93-FD58-A852-B584-6FFF79109F61}"/>
              </a:ext>
            </a:extLst>
          </p:cNvPr>
          <p:cNvSpPr>
            <a:spLocks noGrp="1"/>
          </p:cNvSpPr>
          <p:nvPr>
            <p:ph idx="1"/>
          </p:nvPr>
        </p:nvSpPr>
        <p:spPr>
          <a:xfrm>
            <a:off x="394446" y="1432987"/>
            <a:ext cx="5614694" cy="4730419"/>
          </a:xfrm>
        </p:spPr>
        <p:txBody>
          <a:bodyPr>
            <a:noAutofit/>
          </a:bodyPr>
          <a:lstStyle/>
          <a:p>
            <a:pPr lvl="0">
              <a:lnSpc>
                <a:spcPct val="150000"/>
              </a:lnSpc>
            </a:pP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What is the Purpose of this document?</a:t>
            </a:r>
            <a:r>
              <a:rPr lang="en-AU" sz="1400" dirty="0">
                <a:latin typeface="HelveticaNeueLT Std" panose="020B0804020202020204" pitchFamily="34" charset="0"/>
              </a:rPr>
              <a:t> – Page 4</a:t>
            </a:r>
            <a:endParaRPr lang="en-US" sz="1400" dirty="0">
              <a:latin typeface="HelveticaNeueLT Std" panose="020B0804020202020204" pitchFamily="34" charset="0"/>
            </a:endParaRPr>
          </a:p>
          <a:p>
            <a:pPr lvl="0">
              <a:lnSpc>
                <a:spcPct val="100000"/>
              </a:lnSpc>
            </a:pP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Employment</a:t>
            </a:r>
            <a:r>
              <a:rPr lang="en-AU" sz="1400" dirty="0">
                <a:latin typeface="HelveticaNeueLT Std" panose="020B0804020202020204" pitchFamily="34" charset="0"/>
              </a:rPr>
              <a:t> – Page 6</a:t>
            </a:r>
            <a:endParaRPr lang="en-AU" sz="1000" dirty="0">
              <a:latin typeface="HelveticaNeueLT Std" panose="020B0804020202020204" pitchFamily="34" charset="0"/>
            </a:endParaRPr>
          </a:p>
          <a:p>
            <a:pPr marL="0" lvl="0" indent="0">
              <a:lnSpc>
                <a:spcPct val="100000"/>
              </a:lnSpc>
              <a:buNone/>
            </a:pPr>
            <a:r>
              <a:rPr lang="en-US" sz="1400" dirty="0">
                <a:latin typeface="HelveticaNeueLT Std" panose="020B0804020202020204" pitchFamily="34" charset="0"/>
              </a:rPr>
              <a:t>	</a:t>
            </a:r>
            <a:r>
              <a:rPr lang="en-US" sz="1400" dirty="0">
                <a:latin typeface="HelveticaNeueLT Std" panose="020B0804020202020204" pitchFamily="34" charset="0"/>
                <a:hlinkClick r:id="rId3" action="ppaction://hlinksldjump">
                  <a:extLst>
                    <a:ext uri="{A12FA001-AC4F-418D-AE19-62706E023703}">
                      <ahyp:hlinkClr xmlns:ahyp="http://schemas.microsoft.com/office/drawing/2018/hyperlinkcolor" val="tx"/>
                    </a:ext>
                  </a:extLst>
                </a:hlinkClick>
              </a:rPr>
              <a:t>“I went straight into employment”</a:t>
            </a:r>
            <a:r>
              <a:rPr lang="en-US" sz="1400" dirty="0">
                <a:latin typeface="HelveticaNeueLT Std" panose="020B0804020202020204" pitchFamily="34" charset="0"/>
              </a:rPr>
              <a:t> – Page 7</a:t>
            </a:r>
          </a:p>
          <a:p>
            <a:pPr lvl="0">
              <a:lnSpc>
                <a:spcPct val="100000"/>
              </a:lnSpc>
            </a:pPr>
            <a:r>
              <a:rPr lang="en-US" sz="1400" dirty="0">
                <a:latin typeface="HelveticaNeueLT Std" panose="020B0804020202020204" pitchFamily="34" charset="0"/>
                <a:hlinkClick r:id="rId4" action="ppaction://hlinksldjump">
                  <a:extLst>
                    <a:ext uri="{A12FA001-AC4F-418D-AE19-62706E023703}">
                      <ahyp:hlinkClr xmlns:ahyp="http://schemas.microsoft.com/office/drawing/2018/hyperlinkcolor" val="tx"/>
                    </a:ext>
                  </a:extLst>
                </a:hlinkClick>
              </a:rPr>
              <a:t>Volunteering</a:t>
            </a:r>
            <a:r>
              <a:rPr lang="en-US" sz="1400" dirty="0">
                <a:latin typeface="HelveticaNeueLT Std" panose="020B0804020202020204" pitchFamily="34" charset="0"/>
              </a:rPr>
              <a:t> – Page 8</a:t>
            </a:r>
          </a:p>
          <a:p>
            <a:pPr marL="0" lvl="0" indent="0">
              <a:lnSpc>
                <a:spcPct val="100000"/>
              </a:lnSpc>
              <a:buNone/>
            </a:pPr>
            <a:r>
              <a:rPr lang="en-US" sz="1400" dirty="0">
                <a:latin typeface="HelveticaNeueLT Std" panose="020B0804020202020204" pitchFamily="34" charset="0"/>
              </a:rPr>
              <a:t>	</a:t>
            </a:r>
            <a:r>
              <a:rPr lang="en-US" sz="1400" dirty="0">
                <a:latin typeface="HelveticaNeueLT Std" panose="020B0804020202020204" pitchFamily="34" charset="0"/>
                <a:hlinkClick r:id="rId5" action="ppaction://hlinksldjump">
                  <a:extLst>
                    <a:ext uri="{A12FA001-AC4F-418D-AE19-62706E023703}">
                      <ahyp:hlinkClr xmlns:ahyp="http://schemas.microsoft.com/office/drawing/2018/hyperlinkcolor" val="tx"/>
                    </a:ext>
                  </a:extLst>
                </a:hlinkClick>
              </a:rPr>
              <a:t>“My experience as a volunteer” </a:t>
            </a:r>
            <a:r>
              <a:rPr lang="en-US" sz="1400" dirty="0">
                <a:latin typeface="HelveticaNeueLT Std" panose="020B0804020202020204" pitchFamily="34" charset="0"/>
              </a:rPr>
              <a:t>– Page 9</a:t>
            </a:r>
          </a:p>
          <a:p>
            <a:pPr lvl="0">
              <a:lnSpc>
                <a:spcPct val="100000"/>
              </a:lnSpc>
            </a:pPr>
            <a:r>
              <a:rPr lang="en-US" sz="1400" dirty="0">
                <a:latin typeface="HelveticaNeueLT Std" panose="020B0804020202020204" pitchFamily="34" charset="0"/>
                <a:hlinkClick r:id="rId6" action="ppaction://hlinksldjump">
                  <a:extLst>
                    <a:ext uri="{A12FA001-AC4F-418D-AE19-62706E023703}">
                      <ahyp:hlinkClr xmlns:ahyp="http://schemas.microsoft.com/office/drawing/2018/hyperlinkcolor" val="tx"/>
                    </a:ext>
                  </a:extLst>
                </a:hlinkClick>
              </a:rPr>
              <a:t>Traineeships</a:t>
            </a:r>
            <a:r>
              <a:rPr lang="en-US" sz="1400" dirty="0">
                <a:latin typeface="HelveticaNeueLT Std" panose="020B0804020202020204" pitchFamily="34" charset="0"/>
              </a:rPr>
              <a:t> – Page 10</a:t>
            </a:r>
          </a:p>
          <a:p>
            <a:pPr lvl="0">
              <a:lnSpc>
                <a:spcPct val="100000"/>
              </a:lnSpc>
            </a:pPr>
            <a:r>
              <a:rPr lang="en-US"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Still Unsure</a:t>
            </a:r>
            <a:r>
              <a:rPr lang="en-US" sz="1400" dirty="0">
                <a:latin typeface="HelveticaNeueLT Std" panose="020B0804020202020204" pitchFamily="34" charset="0"/>
              </a:rPr>
              <a:t>? – Page 11</a:t>
            </a:r>
          </a:p>
          <a:p>
            <a:pPr marL="0" lvl="0" indent="0">
              <a:lnSpc>
                <a:spcPct val="100000"/>
              </a:lnSpc>
              <a:buNone/>
            </a:pPr>
            <a:r>
              <a:rPr lang="en-US" sz="1400" dirty="0">
                <a:latin typeface="HelveticaNeueLT Std" panose="020B0804020202020204" pitchFamily="34" charset="0"/>
              </a:rPr>
              <a:t>	</a:t>
            </a:r>
            <a:r>
              <a:rPr lang="en-US"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“I’m still figuring it out”</a:t>
            </a:r>
            <a:r>
              <a:rPr lang="en-US" sz="1400" dirty="0">
                <a:latin typeface="HelveticaNeueLT Std" panose="020B0804020202020204" pitchFamily="34" charset="0"/>
              </a:rPr>
              <a:t> – Page 12</a:t>
            </a:r>
          </a:p>
          <a:p>
            <a:pPr lvl="0">
              <a:lnSpc>
                <a:spcPct val="100000"/>
              </a:lnSpc>
            </a:pP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Gap Year</a:t>
            </a:r>
            <a:r>
              <a:rPr lang="en-AU" sz="1400" dirty="0">
                <a:latin typeface="HelveticaNeueLT Std" panose="020B0804020202020204" pitchFamily="34" charset="0"/>
              </a:rPr>
              <a:t> – Page 13</a:t>
            </a:r>
            <a:endParaRPr lang="en-US" sz="1400" dirty="0">
              <a:latin typeface="HelveticaNeueLT Std" panose="020B0804020202020204" pitchFamily="34" charset="0"/>
            </a:endParaRPr>
          </a:p>
          <a:p>
            <a:pPr marL="0" lvl="0" indent="0">
              <a:lnSpc>
                <a:spcPct val="100000"/>
              </a:lnSpc>
              <a:buNone/>
            </a:pPr>
            <a:r>
              <a:rPr lang="en-US" sz="1400" dirty="0">
                <a:latin typeface="HelveticaNeueLT Std" panose="020B0804020202020204" pitchFamily="34" charset="0"/>
              </a:rPr>
              <a:t>	</a:t>
            </a:r>
            <a:r>
              <a:rPr lang="en-US"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“I took a gap year“</a:t>
            </a:r>
            <a:r>
              <a:rPr lang="en-US" sz="1400" dirty="0">
                <a:latin typeface="HelveticaNeueLT Std" panose="020B0804020202020204" pitchFamily="34" charset="0"/>
              </a:rPr>
              <a:t> – Page 14</a:t>
            </a:r>
          </a:p>
          <a:p>
            <a:pPr>
              <a:lnSpc>
                <a:spcPct val="100000"/>
              </a:lnSpc>
            </a:pPr>
            <a:r>
              <a:rPr lang="en-US" sz="1400" u="sng" dirty="0">
                <a:latin typeface="HelveticaNeueLT Std" panose="020B0804020202020204" pitchFamily="34" charset="0"/>
              </a:rPr>
              <a:t>Year 10, Year 11 and Year 12 preparation for further studies </a:t>
            </a:r>
            <a:r>
              <a:rPr lang="en-US" sz="1400" dirty="0">
                <a:latin typeface="HelveticaNeueLT Std" panose="020B0804020202020204" pitchFamily="34" charset="0"/>
              </a:rPr>
              <a:t>– Page 15</a:t>
            </a:r>
          </a:p>
          <a:p>
            <a:pPr marL="0" indent="0">
              <a:lnSpc>
                <a:spcPct val="100000"/>
              </a:lnSpc>
              <a:buNone/>
            </a:pPr>
            <a:endParaRPr lang="en-US" sz="1400" dirty="0">
              <a:latin typeface="HelveticaNeueLT Std" panose="020B0804020202020204" pitchFamily="34" charset="0"/>
            </a:endParaRPr>
          </a:p>
          <a:p>
            <a:pPr lvl="0" rtl="0">
              <a:lnSpc>
                <a:spcPct val="100000"/>
              </a:lnSpc>
            </a:pPr>
            <a:endParaRPr lang="en-US" sz="1400" dirty="0">
              <a:latin typeface="HelveticaNeueLT Std" panose="020B0804020202020204" pitchFamily="34" charset="0"/>
            </a:endParaRPr>
          </a:p>
        </p:txBody>
      </p:sp>
      <p:sp>
        <p:nvSpPr>
          <p:cNvPr id="9" name="TextBox 8">
            <a:extLst>
              <a:ext uri="{FF2B5EF4-FFF2-40B4-BE49-F238E27FC236}">
                <a16:creationId xmlns:a16="http://schemas.microsoft.com/office/drawing/2014/main" id="{10E2C8FA-75FD-0CE1-1B7E-CB78EC308067}"/>
              </a:ext>
            </a:extLst>
          </p:cNvPr>
          <p:cNvSpPr txBox="1"/>
          <p:nvPr/>
        </p:nvSpPr>
        <p:spPr>
          <a:xfrm>
            <a:off x="6009140" y="1482699"/>
            <a:ext cx="6182860" cy="392889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Pre-University and TAFE Entry Requirements</a:t>
            </a:r>
            <a:r>
              <a:rPr lang="en-AU" sz="1400" dirty="0">
                <a:latin typeface="HelveticaNeueLT Std" panose="020B0804020202020204" pitchFamily="34" charset="0"/>
              </a:rPr>
              <a:t> – Page 23</a:t>
            </a:r>
            <a:endPar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endParaRPr>
          </a:p>
          <a:p>
            <a:pPr marL="285750" lvl="0" indent="-285750">
              <a:lnSpc>
                <a:spcPct val="150000"/>
              </a:lnSpc>
              <a:buFont typeface="Arial" panose="020B0604020202020204" pitchFamily="34" charset="0"/>
              <a:buChar char="•"/>
            </a:pP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TAFE Pathway </a:t>
            </a:r>
            <a:r>
              <a:rPr lang="en-AU" sz="1400" dirty="0">
                <a:latin typeface="HelveticaNeueLT Std" panose="020B0804020202020204" pitchFamily="34" charset="0"/>
              </a:rPr>
              <a:t>–</a:t>
            </a: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 </a:t>
            </a:r>
            <a:r>
              <a:rPr lang="en-AU" sz="1400" dirty="0">
                <a:latin typeface="HelveticaNeueLT Std" panose="020B0804020202020204" pitchFamily="34" charset="0"/>
              </a:rPr>
              <a:t>Page 29</a:t>
            </a:r>
            <a:endParaRPr lang="en-US" sz="1400" dirty="0">
              <a:latin typeface="HelveticaNeueLT Std" panose="020B0804020202020204" pitchFamily="34" charset="0"/>
            </a:endParaRPr>
          </a:p>
          <a:p>
            <a:pPr lvl="0" rtl="0">
              <a:lnSpc>
                <a:spcPct val="150000"/>
              </a:lnSpc>
            </a:pPr>
            <a:r>
              <a:rPr lang="en-US" sz="1400" dirty="0">
                <a:latin typeface="HelveticaNeueLT Std" panose="020B0804020202020204" pitchFamily="34" charset="0"/>
              </a:rPr>
              <a:t> 	</a:t>
            </a:r>
            <a:r>
              <a:rPr lang="en-US" sz="1400" u="sng" dirty="0">
                <a:latin typeface="HelveticaNeueLT Std" panose="020B0804020202020204" pitchFamily="34" charset="0"/>
              </a:rPr>
              <a:t>“I chose a TAFE pathway“ </a:t>
            </a:r>
            <a:r>
              <a:rPr lang="en-US" sz="1400" dirty="0">
                <a:latin typeface="HelveticaNeueLT Std" panose="020B0804020202020204" pitchFamily="34" charset="0"/>
              </a:rPr>
              <a:t>– Page 30</a:t>
            </a:r>
          </a:p>
          <a:p>
            <a:pPr marL="285750" lvl="0" indent="-285750">
              <a:lnSpc>
                <a:spcPct val="150000"/>
              </a:lnSpc>
              <a:buFont typeface="Arial" panose="020B0604020202020204" pitchFamily="34" charset="0"/>
              <a:buChar char="•"/>
            </a:pP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University Path</a:t>
            </a:r>
            <a:r>
              <a:rPr lang="en-AU" sz="1400" dirty="0">
                <a:latin typeface="HelveticaNeueLT Std" panose="020B0804020202020204" pitchFamily="34" charset="0"/>
              </a:rPr>
              <a:t>way – Page 35</a:t>
            </a:r>
            <a:endParaRPr lang="en-US" sz="1400" dirty="0">
              <a:latin typeface="HelveticaNeueLT Std" panose="020B0804020202020204" pitchFamily="34" charset="0"/>
            </a:endParaRPr>
          </a:p>
          <a:p>
            <a:pPr lvl="0">
              <a:lnSpc>
                <a:spcPct val="150000"/>
              </a:lnSpc>
            </a:pPr>
            <a:r>
              <a:rPr lang="en-US" sz="1400" dirty="0">
                <a:latin typeface="HelveticaNeueLT Std" panose="020B0804020202020204" pitchFamily="34" charset="0"/>
              </a:rPr>
              <a:t>	</a:t>
            </a:r>
            <a:r>
              <a:rPr lang="en-US" sz="1400" u="sng" dirty="0">
                <a:latin typeface="HelveticaNeueLT Std" panose="020B0804020202020204" pitchFamily="34" charset="0"/>
              </a:rPr>
              <a:t>“My University Experience”–</a:t>
            </a:r>
            <a:r>
              <a:rPr lang="en-US" sz="1400" dirty="0">
                <a:latin typeface="HelveticaNeueLT Std" panose="020B0804020202020204" pitchFamily="34" charset="0"/>
              </a:rPr>
              <a:t> Page 36</a:t>
            </a:r>
          </a:p>
          <a:p>
            <a:pPr marL="285750" lvl="0" indent="-285750">
              <a:lnSpc>
                <a:spcPct val="150000"/>
              </a:lnSpc>
              <a:buFont typeface="Arial" panose="020B0604020202020204" pitchFamily="34" charset="0"/>
              <a:buChar char="•"/>
            </a:pP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Financial Support</a:t>
            </a:r>
            <a:r>
              <a:rPr lang="en-AU" sz="1400" dirty="0">
                <a:latin typeface="HelveticaNeueLT Std" panose="020B0804020202020204" pitchFamily="34" charset="0"/>
              </a:rPr>
              <a:t> – Page 41</a:t>
            </a:r>
            <a:endParaRPr lang="en-US" sz="1400" dirty="0">
              <a:latin typeface="HelveticaNeueLT Std" panose="020B0804020202020204" pitchFamily="34" charset="0"/>
            </a:endParaRPr>
          </a:p>
          <a:p>
            <a:pPr marL="285750" lvl="0" indent="-285750">
              <a:lnSpc>
                <a:spcPct val="150000"/>
              </a:lnSpc>
              <a:buFont typeface="Arial" panose="020B0604020202020204" pitchFamily="34" charset="0"/>
              <a:buChar char="•"/>
            </a:pP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Skills and Job Support</a:t>
            </a:r>
            <a:r>
              <a:rPr lang="en-AU" sz="1400" dirty="0">
                <a:latin typeface="HelveticaNeueLT Std" panose="020B0804020202020204" pitchFamily="34" charset="0"/>
              </a:rPr>
              <a:t> – Page 46</a:t>
            </a:r>
            <a:endParaRPr lang="en-US" sz="1400" dirty="0">
              <a:latin typeface="HelveticaNeueLT Std" panose="020B0804020202020204" pitchFamily="34" charset="0"/>
            </a:endParaRPr>
          </a:p>
          <a:p>
            <a:pPr marL="285750" lvl="0" indent="-285750">
              <a:lnSpc>
                <a:spcPct val="150000"/>
              </a:lnSpc>
              <a:buFont typeface="Arial" panose="020B0604020202020204" pitchFamily="34" charset="0"/>
              <a:buChar char="•"/>
            </a:pP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How can headspace help</a:t>
            </a:r>
            <a:r>
              <a:rPr lang="en-AU" sz="1400" dirty="0">
                <a:latin typeface="HelveticaNeueLT Std" panose="020B0804020202020204" pitchFamily="34" charset="0"/>
              </a:rPr>
              <a:t>? – Page 47</a:t>
            </a:r>
            <a:endParaRPr lang="en-US" sz="1400" dirty="0">
              <a:latin typeface="HelveticaNeueLT Std" panose="020B0804020202020204" pitchFamily="34" charset="0"/>
            </a:endParaRPr>
          </a:p>
          <a:p>
            <a:pPr marL="285750" lvl="0" indent="-285750">
              <a:lnSpc>
                <a:spcPct val="150000"/>
              </a:lnSpc>
              <a:buFont typeface="Arial" panose="020B0604020202020204" pitchFamily="34" charset="0"/>
              <a:buChar char="•"/>
            </a:pP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General Information</a:t>
            </a:r>
            <a:r>
              <a:rPr lang="en-AU" sz="1400" dirty="0">
                <a:latin typeface="HelveticaNeueLT Std" panose="020B0804020202020204" pitchFamily="34" charset="0"/>
              </a:rPr>
              <a:t> – Page 51</a:t>
            </a:r>
            <a:br>
              <a:rPr lang="en-AU" sz="1400" dirty="0">
                <a:latin typeface="HelveticaNeueLT Std" panose="020B0804020202020204" pitchFamily="34" charset="0"/>
              </a:rPr>
            </a:br>
            <a:r>
              <a:rPr lang="en-AU" sz="1400" dirty="0">
                <a:latin typeface="HelveticaNeueLT Std" panose="020B0804020202020204" pitchFamily="34" charset="0"/>
              </a:rPr>
              <a:t> 	</a:t>
            </a:r>
            <a:r>
              <a:rPr lang="en-AU" sz="1400" u="sng" dirty="0">
                <a:latin typeface="HelveticaNeueLT Std" panose="020B0804020202020204" pitchFamily="34" charset="0"/>
              </a:rPr>
              <a:t>Open Days </a:t>
            </a:r>
            <a:r>
              <a:rPr lang="en-AU" sz="1400" dirty="0">
                <a:latin typeface="HelveticaNeueLT Std" panose="020B0804020202020204" pitchFamily="34" charset="0"/>
              </a:rPr>
              <a:t>– Page 53</a:t>
            </a:r>
            <a:endParaRPr lang="en-US" sz="1400" dirty="0">
              <a:latin typeface="HelveticaNeueLT Std" panose="020B0804020202020204" pitchFamily="34" charset="0"/>
            </a:endParaRPr>
          </a:p>
          <a:p>
            <a:pPr lvl="0">
              <a:lnSpc>
                <a:spcPct val="150000"/>
              </a:lnSpc>
            </a:pPr>
            <a:r>
              <a:rPr lang="en-AU" sz="1400" dirty="0">
                <a:latin typeface="HelveticaNeueLT Std" panose="020B0804020202020204" pitchFamily="34" charset="0"/>
              </a:rPr>
              <a:t>                  </a:t>
            </a:r>
            <a:r>
              <a:rPr lang="en-AU" sz="1400" u="sng" dirty="0">
                <a:latin typeface="HelveticaNeueLT Std" panose="020B0804020202020204" pitchFamily="34" charset="0"/>
              </a:rPr>
              <a:t>Handy Websites </a:t>
            </a:r>
            <a:r>
              <a:rPr lang="en-AU" sz="1400" dirty="0">
                <a:latin typeface="HelveticaNeueLT Std" panose="020B0804020202020204" pitchFamily="34" charset="0"/>
              </a:rPr>
              <a:t>– Page 55</a:t>
            </a:r>
            <a:endParaRPr lang="en-US" sz="1400" dirty="0">
              <a:latin typeface="HelveticaNeueLT Std" panose="020B0804020202020204" pitchFamily="34" charset="0"/>
            </a:endParaRPr>
          </a:p>
          <a:p>
            <a:pPr marL="285750" lvl="0" indent="-285750">
              <a:lnSpc>
                <a:spcPct val="150000"/>
              </a:lnSpc>
              <a:buFont typeface="Arial" panose="020B0604020202020204" pitchFamily="34" charset="0"/>
              <a:buChar char="•"/>
            </a:pPr>
            <a:r>
              <a:rPr lang="en-AU" sz="1400" dirty="0">
                <a:latin typeface="HelveticaNeueLT Std" panose="020B0804020202020204" pitchFamily="34" charset="0"/>
                <a:hlinkClick r:id="" action="ppaction://noaction">
                  <a:extLst>
                    <a:ext uri="{A12FA001-AC4F-418D-AE19-62706E023703}">
                      <ahyp:hlinkClr xmlns:ahyp="http://schemas.microsoft.com/office/drawing/2018/hyperlinkcolor" val="tx"/>
                    </a:ext>
                  </a:extLst>
                </a:hlinkClick>
              </a:rPr>
              <a:t>References</a:t>
            </a:r>
            <a:r>
              <a:rPr lang="en-AU" sz="1400" dirty="0">
                <a:latin typeface="HelveticaNeueLT Std" panose="020B0804020202020204" pitchFamily="34" charset="0"/>
              </a:rPr>
              <a:t> – Page 56</a:t>
            </a:r>
          </a:p>
        </p:txBody>
      </p:sp>
      <p:sp>
        <p:nvSpPr>
          <p:cNvPr id="13" name="Minus Sign 12">
            <a:extLst>
              <a:ext uri="{FF2B5EF4-FFF2-40B4-BE49-F238E27FC236}">
                <a16:creationId xmlns:a16="http://schemas.microsoft.com/office/drawing/2014/main" id="{D001CB74-D18D-F288-8471-C2126B415EEE}"/>
              </a:ext>
            </a:extLst>
          </p:cNvPr>
          <p:cNvSpPr/>
          <p:nvPr/>
        </p:nvSpPr>
        <p:spPr>
          <a:xfrm>
            <a:off x="-190912" y="1064041"/>
            <a:ext cx="5220246" cy="368947"/>
          </a:xfrm>
          <a:prstGeom prst="mathMinus">
            <a:avLst/>
          </a:prstGeom>
          <a:solidFill>
            <a:srgbClr val="78BE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green diamond shaped object&#10;&#10;Description automatically generated">
            <a:extLst>
              <a:ext uri="{FF2B5EF4-FFF2-40B4-BE49-F238E27FC236}">
                <a16:creationId xmlns:a16="http://schemas.microsoft.com/office/drawing/2014/main" id="{B8C66CA6-05EC-90D1-9082-01652F86D7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9754">
            <a:off x="8639455" y="-4268574"/>
            <a:ext cx="6316195" cy="6316195"/>
          </a:xfrm>
          <a:prstGeom prst="rect">
            <a:avLst/>
          </a:prstGeom>
        </p:spPr>
      </p:pic>
    </p:spTree>
    <p:extLst>
      <p:ext uri="{BB962C8B-B14F-4D97-AF65-F5344CB8AC3E}">
        <p14:creationId xmlns:p14="http://schemas.microsoft.com/office/powerpoint/2010/main" val="1640944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2B3A4-9B3C-5CB0-4F8B-489ADB999A83}"/>
              </a:ext>
            </a:extLst>
          </p:cNvPr>
          <p:cNvSpPr>
            <a:spLocks noGrp="1"/>
          </p:cNvSpPr>
          <p:nvPr>
            <p:ph idx="1"/>
          </p:nvPr>
        </p:nvSpPr>
        <p:spPr/>
        <p:txBody>
          <a:bodyPr vert="horz" lIns="91440" tIns="45720" rIns="91440" bIns="45720" rtlCol="0" anchor="t">
            <a:normAutofit fontScale="92500" lnSpcReduction="10000"/>
          </a:bodyPr>
          <a:lstStyle/>
          <a:p>
            <a:pPr marL="514350" indent="-514350">
              <a:buFont typeface="+mj-lt"/>
              <a:buAutoNum type="arabicPeriod"/>
            </a:pPr>
            <a:r>
              <a:rPr lang="en-AU" sz="1800" dirty="0">
                <a:highlight>
                  <a:srgbClr val="ED8B00"/>
                </a:highlight>
                <a:latin typeface="HelveticaNeueLT Std" panose="020B0804020202020204" pitchFamily="34" charset="0"/>
              </a:rPr>
              <a:t>Because I chose the TAFE pathway…</a:t>
            </a:r>
            <a:endParaRPr lang="en-US" dirty="0">
              <a:latin typeface="HelveticaNeueLT Std" panose="020B0804020202020204" pitchFamily="34" charset="0"/>
            </a:endParaRPr>
          </a:p>
          <a:p>
            <a:pPr marL="457200" lvl="1" indent="0">
              <a:buNone/>
            </a:pPr>
            <a:r>
              <a:rPr lang="en-AU" sz="1600" dirty="0">
                <a:latin typeface="HelveticaNeueLT Std" panose="020B0804020202020204" pitchFamily="34" charset="0"/>
              </a:rPr>
              <a:t>  </a:t>
            </a:r>
            <a:r>
              <a:rPr lang="en-AU" sz="1500" dirty="0">
                <a:latin typeface="HelveticaNeueLT Std" panose="020B0804020202020204" pitchFamily="34" charset="0"/>
              </a:rPr>
              <a:t>-I was able to enter the 2</a:t>
            </a:r>
            <a:r>
              <a:rPr lang="en-AU" sz="1500" baseline="30000" dirty="0">
                <a:latin typeface="HelveticaNeueLT Std" panose="020B0804020202020204" pitchFamily="34" charset="0"/>
              </a:rPr>
              <a:t>nd</a:t>
            </a:r>
            <a:r>
              <a:rPr lang="en-AU" sz="1500" dirty="0">
                <a:latin typeface="HelveticaNeueLT Std" panose="020B0804020202020204" pitchFamily="34" charset="0"/>
              </a:rPr>
              <a:t> year of my university course due to recognition of prior learning.</a:t>
            </a:r>
          </a:p>
          <a:p>
            <a:pPr marL="514350" indent="-514350">
              <a:buAutoNum type="arabicPeriod"/>
            </a:pPr>
            <a:r>
              <a:rPr lang="en-AU" sz="1800" dirty="0">
                <a:highlight>
                  <a:srgbClr val="ED8B00"/>
                </a:highlight>
                <a:latin typeface="HelveticaNeueLT Std" panose="020B0804020202020204" pitchFamily="34" charset="0"/>
                <a:cs typeface="Arial"/>
              </a:rPr>
              <a:t>The people/resources/services that helped me choose the TAFE pathway were…</a:t>
            </a:r>
            <a:endParaRPr lang="en-US" sz="1800" dirty="0">
              <a:latin typeface="HelveticaNeueLT Std" panose="020B0804020202020204" pitchFamily="34" charset="0"/>
              <a:cs typeface="Arial"/>
            </a:endParaRPr>
          </a:p>
          <a:p>
            <a:pPr marL="0" lvl="1" indent="0">
              <a:buNone/>
            </a:pPr>
            <a:r>
              <a:rPr lang="en-AU" sz="1600" dirty="0">
                <a:latin typeface="HelveticaNeueLT Std" panose="020B0804020202020204" pitchFamily="34" charset="0"/>
                <a:cs typeface="Arial"/>
              </a:rPr>
              <a:t>       </a:t>
            </a:r>
            <a:r>
              <a:rPr lang="en-AU" sz="1500" dirty="0">
                <a:latin typeface="HelveticaNeueLT Std" panose="020B0804020202020204" pitchFamily="34" charset="0"/>
                <a:cs typeface="Arial"/>
              </a:rPr>
              <a:t>-Open Universities Australia.</a:t>
            </a:r>
            <a:endParaRPr lang="en-US" sz="1500" dirty="0">
              <a:latin typeface="HelveticaNeueLT Std" panose="020B0804020202020204" pitchFamily="34" charset="0"/>
              <a:cs typeface="Arial"/>
            </a:endParaRPr>
          </a:p>
          <a:p>
            <a:pPr marL="0" lvl="1" indent="0">
              <a:buNone/>
            </a:pPr>
            <a:r>
              <a:rPr lang="en-AU" sz="1500" dirty="0">
                <a:latin typeface="HelveticaNeueLT Std" panose="020B0804020202020204" pitchFamily="34" charset="0"/>
                <a:cs typeface="Arial"/>
              </a:rPr>
              <a:t>     -Online search engines that helped to showcase courses nearby.</a:t>
            </a:r>
            <a:endParaRPr lang="en-AU" sz="1500" dirty="0">
              <a:latin typeface="HelveticaNeueLT Std" panose="020B0804020202020204" pitchFamily="34" charset="0"/>
              <a:cs typeface="Helvetica"/>
            </a:endParaRPr>
          </a:p>
          <a:p>
            <a:pPr marL="514350" indent="-514350">
              <a:buFont typeface="+mj-lt"/>
              <a:buAutoNum type="arabicPeriod"/>
            </a:pPr>
            <a:r>
              <a:rPr lang="en-AU" sz="1800" dirty="0">
                <a:highlight>
                  <a:srgbClr val="ED8B00"/>
                </a:highlight>
                <a:latin typeface="HelveticaNeueLT Std" panose="020B0804020202020204" pitchFamily="34" charset="0"/>
              </a:rPr>
              <a:t>The things that I have enjoyed most about TAFE are…</a:t>
            </a:r>
          </a:p>
          <a:p>
            <a:pPr marL="457200" lvl="1" indent="0">
              <a:buNone/>
            </a:pPr>
            <a:r>
              <a:rPr lang="en-AU" sz="1600" dirty="0">
                <a:latin typeface="HelveticaNeueLT Std" panose="020B0804020202020204" pitchFamily="34" charset="0"/>
              </a:rPr>
              <a:t>    </a:t>
            </a:r>
            <a:r>
              <a:rPr lang="en-AU" sz="1500" dirty="0">
                <a:latin typeface="HelveticaNeueLT Std" panose="020B0804020202020204" pitchFamily="34" charset="0"/>
              </a:rPr>
              <a:t>-Smaller classes which means more individual attention and interpersonal connections.</a:t>
            </a:r>
          </a:p>
          <a:p>
            <a:pPr marL="457200" lvl="1" indent="0">
              <a:buNone/>
            </a:pPr>
            <a:r>
              <a:rPr lang="en-AU" sz="1500" dirty="0">
                <a:latin typeface="HelveticaNeueLT Std" panose="020B0804020202020204" pitchFamily="34" charset="0"/>
              </a:rPr>
              <a:t>    -The casual environment.</a:t>
            </a:r>
          </a:p>
          <a:p>
            <a:pPr marL="457200" lvl="1" indent="0">
              <a:buNone/>
            </a:pPr>
            <a:r>
              <a:rPr lang="en-AU" sz="1500" dirty="0">
                <a:latin typeface="HelveticaNeueLT Std" panose="020B0804020202020204" pitchFamily="34" charset="0"/>
              </a:rPr>
              <a:t>    -The flexibility.</a:t>
            </a:r>
          </a:p>
          <a:p>
            <a:pPr marL="514350" indent="-514350">
              <a:buFont typeface="+mj-lt"/>
              <a:buAutoNum type="arabicPeriod"/>
            </a:pPr>
            <a:r>
              <a:rPr lang="en-AU" sz="1800" dirty="0">
                <a:solidFill>
                  <a:schemeClr val="tx1"/>
                </a:solidFill>
                <a:highlight>
                  <a:srgbClr val="ED8B00"/>
                </a:highlight>
                <a:latin typeface="HelveticaNeueLT Std" panose="020B0804020202020204" pitchFamily="34" charset="0"/>
              </a:rPr>
              <a:t>What I wish I had known about TAFE before I committed was…</a:t>
            </a:r>
          </a:p>
          <a:p>
            <a:pPr marL="457200" lvl="1" indent="0">
              <a:buNone/>
            </a:pPr>
            <a:r>
              <a:rPr lang="en-AU" sz="1600" dirty="0">
                <a:latin typeface="HelveticaNeueLT Std" panose="020B0804020202020204" pitchFamily="34" charset="0"/>
              </a:rPr>
              <a:t>  </a:t>
            </a:r>
            <a:r>
              <a:rPr lang="en-AU" sz="1500" dirty="0">
                <a:latin typeface="HelveticaNeueLT Std" panose="020B0804020202020204" pitchFamily="34" charset="0"/>
              </a:rPr>
              <a:t>-What pathways were available before committing financially .</a:t>
            </a:r>
          </a:p>
          <a:p>
            <a:pPr marL="457200" lvl="1" indent="0">
              <a:buNone/>
            </a:pPr>
            <a:r>
              <a:rPr lang="en-AU" sz="1500" dirty="0">
                <a:latin typeface="HelveticaNeueLT Std" panose="020B0804020202020204" pitchFamily="34" charset="0"/>
              </a:rPr>
              <a:t>  -The difference between Commonwealth Supported Place (CSP) and Higher Education </a:t>
            </a:r>
            <a:br>
              <a:rPr lang="en-AU" sz="1500" dirty="0">
                <a:latin typeface="HelveticaNeueLT Std" panose="020B0804020202020204" pitchFamily="34" charset="0"/>
              </a:rPr>
            </a:br>
            <a:r>
              <a:rPr lang="en-AU" sz="1500" dirty="0">
                <a:latin typeface="HelveticaNeueLT Std" panose="020B0804020202020204" pitchFamily="34" charset="0"/>
              </a:rPr>
              <a:t>  Contribution Scheme </a:t>
            </a:r>
            <a:r>
              <a:rPr lang="en-AU" sz="1500" dirty="0">
                <a:latin typeface="HelveticaNeueLT Std" panose="020B0804020202020204" pitchFamily="34" charset="0"/>
                <a:ea typeface="+mn-lt"/>
                <a:cs typeface="+mn-lt"/>
              </a:rPr>
              <a:t>(HECS), Higher Education Loan Program </a:t>
            </a:r>
            <a:r>
              <a:rPr lang="en-AU" sz="1500" dirty="0">
                <a:latin typeface="HelveticaNeueLT Std" panose="020B0804020202020204" pitchFamily="34" charset="0"/>
                <a:cs typeface="Helvetica"/>
              </a:rPr>
              <a:t>(</a:t>
            </a:r>
            <a:r>
              <a:rPr lang="en-AU" sz="1500" dirty="0">
                <a:latin typeface="HelveticaNeueLT Std" panose="020B0804020202020204" pitchFamily="34" charset="0"/>
              </a:rPr>
              <a:t>HELP) and </a:t>
            </a:r>
            <a:br>
              <a:rPr lang="en-AU" sz="1500" dirty="0">
                <a:latin typeface="HelveticaNeueLT Std" panose="020B0804020202020204" pitchFamily="34" charset="0"/>
              </a:rPr>
            </a:br>
            <a:r>
              <a:rPr lang="en-AU" sz="1500" dirty="0">
                <a:latin typeface="HelveticaNeueLT Std" panose="020B0804020202020204" pitchFamily="34" charset="0"/>
              </a:rPr>
              <a:t>  how the debt works.</a:t>
            </a:r>
          </a:p>
          <a:p>
            <a:pPr marL="971550" lvl="1" indent="-514350">
              <a:buFont typeface="+mj-lt"/>
              <a:buAutoNum type="arabicPeriod"/>
            </a:pPr>
            <a:endParaRPr lang="en-AU" sz="1600" dirty="0">
              <a:latin typeface="HelveticaNeueLT Std" panose="020B0804020202020204" pitchFamily="34" charset="0"/>
            </a:endParaRPr>
          </a:p>
          <a:p>
            <a:pPr marL="0" indent="0">
              <a:buNone/>
            </a:pPr>
            <a:r>
              <a:rPr lang="en-AU" sz="1400" dirty="0">
                <a:latin typeface="HelveticaNeueLT Std" panose="020B0804020202020204" pitchFamily="34" charset="0"/>
              </a:rPr>
              <a:t>Young people from the City of Casey</a:t>
            </a:r>
          </a:p>
          <a:p>
            <a:pPr marL="971550" lvl="1" indent="-514350">
              <a:buFont typeface="+mj-lt"/>
              <a:buAutoNum type="arabicPeriod"/>
            </a:pPr>
            <a:endParaRPr lang="en-AU" sz="1600" dirty="0">
              <a:solidFill>
                <a:schemeClr val="tx1"/>
              </a:solidFill>
              <a:latin typeface="HelveticaNeueLT Std" panose="020B0804020202020204" pitchFamily="34" charset="0"/>
            </a:endParaRPr>
          </a:p>
        </p:txBody>
      </p:sp>
      <p:sp>
        <p:nvSpPr>
          <p:cNvPr id="4" name="Title 2">
            <a:extLst>
              <a:ext uri="{FF2B5EF4-FFF2-40B4-BE49-F238E27FC236}">
                <a16:creationId xmlns:a16="http://schemas.microsoft.com/office/drawing/2014/main" id="{8F1E67B3-62AB-4223-9F0E-173245A7A250}"/>
              </a:ext>
            </a:extLst>
          </p:cNvPr>
          <p:cNvSpPr>
            <a:spLocks noGrp="1"/>
          </p:cNvSpPr>
          <p:nvPr>
            <p:ph type="title"/>
          </p:nvPr>
        </p:nvSpPr>
        <p:spPr>
          <a:xfrm>
            <a:off x="0" y="18255"/>
            <a:ext cx="12192000" cy="1325563"/>
          </a:xfrm>
        </p:spPr>
        <p:txBody>
          <a:bodyPr>
            <a:normAutofit fontScale="90000"/>
          </a:bodyPr>
          <a:lstStyle/>
          <a:p>
            <a:pPr algn="ctr">
              <a:lnSpc>
                <a:spcPct val="200000"/>
              </a:lnSpc>
            </a:pPr>
            <a:r>
              <a:rPr lang="en-AU" dirty="0">
                <a:latin typeface="CocogoosePro"/>
              </a:rPr>
              <a:t>“I chose a TAFE pathway”</a:t>
            </a:r>
            <a:br>
              <a:rPr lang="en-AU" dirty="0">
                <a:latin typeface="CocogoosePro" panose="00000500000000000000" pitchFamily="2" charset="0"/>
              </a:rPr>
            </a:br>
            <a:r>
              <a:rPr lang="en-AU" sz="1400" dirty="0">
                <a:latin typeface="CocogoosePro"/>
              </a:rPr>
              <a:t>We asked local young people who are enrolled at TAFE their thoughts</a:t>
            </a:r>
          </a:p>
        </p:txBody>
      </p:sp>
      <p:pic>
        <p:nvPicPr>
          <p:cNvPr id="6" name="Picture 5" descr="A person holding a bicycle tire&#10;&#10;Description automatically generated">
            <a:extLst>
              <a:ext uri="{FF2B5EF4-FFF2-40B4-BE49-F238E27FC236}">
                <a16:creationId xmlns:a16="http://schemas.microsoft.com/office/drawing/2014/main" id="{E15FC6A2-B015-C0E0-FF9F-EEC551E737D9}"/>
              </a:ext>
            </a:extLst>
          </p:cNvPr>
          <p:cNvPicPr>
            <a:picLocks noChangeAspect="1"/>
          </p:cNvPicPr>
          <p:nvPr/>
        </p:nvPicPr>
        <p:blipFill>
          <a:blip r:embed="rId2">
            <a:extLst>
              <a:ext uri="{28A0092B-C50C-407E-A947-70E740481C1C}">
                <a14:useLocalDpi xmlns:a14="http://schemas.microsoft.com/office/drawing/2010/main" val="0"/>
              </a:ext>
            </a:extLst>
          </a:blip>
          <a:srcRect t="23452"/>
          <a:stretch/>
        </p:blipFill>
        <p:spPr>
          <a:xfrm>
            <a:off x="9282742" y="2802468"/>
            <a:ext cx="2456109" cy="2818843"/>
          </a:xfrm>
          <a:prstGeom prst="rect">
            <a:avLst/>
          </a:prstGeom>
        </p:spPr>
      </p:pic>
      <p:sp>
        <p:nvSpPr>
          <p:cNvPr id="2" name="Minus Sign 1">
            <a:extLst>
              <a:ext uri="{FF2B5EF4-FFF2-40B4-BE49-F238E27FC236}">
                <a16:creationId xmlns:a16="http://schemas.microsoft.com/office/drawing/2014/main" id="{9CFF2791-C706-9FCE-4E0B-64F0CB293D23}"/>
              </a:ext>
            </a:extLst>
          </p:cNvPr>
          <p:cNvSpPr/>
          <p:nvPr/>
        </p:nvSpPr>
        <p:spPr>
          <a:xfrm>
            <a:off x="1437226" y="942626"/>
            <a:ext cx="9317547" cy="239825"/>
          </a:xfrm>
          <a:prstGeom prst="mathMinus">
            <a:avLst/>
          </a:prstGeom>
          <a:solidFill>
            <a:srgbClr val="ED8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Slide Number Placeholder 8">
            <a:extLst>
              <a:ext uri="{FF2B5EF4-FFF2-40B4-BE49-F238E27FC236}">
                <a16:creationId xmlns:a16="http://schemas.microsoft.com/office/drawing/2014/main" id="{C8CB06B5-0FA7-15E6-855C-87BD91397BF9}"/>
              </a:ext>
            </a:extLst>
          </p:cNvPr>
          <p:cNvSpPr>
            <a:spLocks noGrp="1"/>
          </p:cNvSpPr>
          <p:nvPr>
            <p:ph type="sldNum" sz="quarter" idx="12"/>
          </p:nvPr>
        </p:nvSpPr>
        <p:spPr/>
        <p:txBody>
          <a:bodyPr/>
          <a:lstStyle/>
          <a:p>
            <a:fld id="{78C2C551-A77F-4416-ADEE-5175DCA1A262}" type="slidenum">
              <a:rPr lang="en-AU" b="1" smtClean="0">
                <a:solidFill>
                  <a:schemeClr val="tx1"/>
                </a:solidFill>
              </a:rPr>
              <a:t>30</a:t>
            </a:fld>
            <a:endParaRPr lang="en-AU" b="1" dirty="0">
              <a:solidFill>
                <a:schemeClr val="tx1"/>
              </a:solidFill>
            </a:endParaRPr>
          </a:p>
        </p:txBody>
      </p:sp>
    </p:spTree>
    <p:extLst>
      <p:ext uri="{BB962C8B-B14F-4D97-AF65-F5344CB8AC3E}">
        <p14:creationId xmlns:p14="http://schemas.microsoft.com/office/powerpoint/2010/main" val="3688696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4E6C-6154-7539-AE4E-EF75243FDC8B}"/>
              </a:ext>
            </a:extLst>
          </p:cNvPr>
          <p:cNvSpPr>
            <a:spLocks noGrp="1"/>
          </p:cNvSpPr>
          <p:nvPr>
            <p:ph type="title" idx="4294967295"/>
          </p:nvPr>
        </p:nvSpPr>
        <p:spPr>
          <a:xfrm>
            <a:off x="257502" y="19256"/>
            <a:ext cx="11045825" cy="1435100"/>
          </a:xfrm>
        </p:spPr>
        <p:txBody>
          <a:bodyPr anchor="b">
            <a:normAutofit/>
          </a:bodyPr>
          <a:lstStyle/>
          <a:p>
            <a:pPr algn="ctr"/>
            <a:r>
              <a:rPr lang="en-AU" sz="5400" b="1" dirty="0">
                <a:latin typeface="CocogoosePro" panose="00000500000000000000" pitchFamily="2" charset="0"/>
              </a:rPr>
              <a:t>TAFE</a:t>
            </a:r>
          </a:p>
        </p:txBody>
      </p:sp>
      <p:sp>
        <p:nvSpPr>
          <p:cNvPr id="3" name="Content Placeholder 2">
            <a:extLst>
              <a:ext uri="{FF2B5EF4-FFF2-40B4-BE49-F238E27FC236}">
                <a16:creationId xmlns:a16="http://schemas.microsoft.com/office/drawing/2014/main" id="{04986C0B-62D0-DF8D-AD2D-F78EBBEDA649}"/>
              </a:ext>
            </a:extLst>
          </p:cNvPr>
          <p:cNvSpPr>
            <a:spLocks noGrp="1"/>
          </p:cNvSpPr>
          <p:nvPr>
            <p:ph idx="4294967295"/>
          </p:nvPr>
        </p:nvSpPr>
        <p:spPr>
          <a:xfrm>
            <a:off x="387541" y="1654907"/>
            <a:ext cx="11094549" cy="4794250"/>
          </a:xfrm>
        </p:spPr>
        <p:txBody>
          <a:bodyPr anchor="t">
            <a:normAutofit/>
          </a:bodyPr>
          <a:lstStyle/>
          <a:p>
            <a:pPr>
              <a:lnSpc>
                <a:spcPct val="150000"/>
              </a:lnSpc>
            </a:pPr>
            <a:r>
              <a:rPr lang="en-AU" sz="1800" dirty="0">
                <a:latin typeface="HelveticaNeueLT Std" panose="020B0804020202020204" pitchFamily="34" charset="0"/>
              </a:rPr>
              <a:t>TAFE stands for Technical and Further Education.</a:t>
            </a:r>
          </a:p>
          <a:p>
            <a:pPr>
              <a:lnSpc>
                <a:spcPct val="150000"/>
              </a:lnSpc>
            </a:pPr>
            <a:r>
              <a:rPr lang="en-AU" sz="1800" dirty="0">
                <a:latin typeface="HelveticaNeueLT Std" panose="020B0804020202020204" pitchFamily="34" charset="0"/>
              </a:rPr>
              <a:t>There are over 15 TAFEs in Victoria, two of which are also University’s (RMIT and Swinburne are classified as both). There are over 80 TAFE campuses in Victoria. </a:t>
            </a:r>
          </a:p>
          <a:p>
            <a:pPr>
              <a:lnSpc>
                <a:spcPct val="150000"/>
              </a:lnSpc>
            </a:pPr>
            <a:r>
              <a:rPr lang="en-AU" sz="1800" dirty="0">
                <a:latin typeface="HelveticaNeueLT Std" panose="020B0804020202020204" pitchFamily="34" charset="0"/>
              </a:rPr>
              <a:t>There are multiple campuses for certain TAFEs, offering locations both in regional and metropolitan areas.</a:t>
            </a:r>
          </a:p>
          <a:p>
            <a:pPr>
              <a:lnSpc>
                <a:spcPct val="150000"/>
              </a:lnSpc>
            </a:pPr>
            <a:r>
              <a:rPr lang="en-AU" sz="1800" dirty="0">
                <a:latin typeface="HelveticaNeueLT Std"/>
              </a:rPr>
              <a:t>Some TAFE courses can be done online. Search your desired institute followed by ‘online study’ </a:t>
            </a:r>
            <a:br>
              <a:rPr lang="en-AU" sz="1800" dirty="0">
                <a:latin typeface="HelveticaNeueLT Std"/>
              </a:rPr>
            </a:br>
            <a:r>
              <a:rPr lang="en-AU" sz="1800" dirty="0">
                <a:latin typeface="HelveticaNeueLT Std"/>
              </a:rPr>
              <a:t>to see if they offer this option.</a:t>
            </a:r>
          </a:p>
        </p:txBody>
      </p:sp>
      <p:sp>
        <p:nvSpPr>
          <p:cNvPr id="5" name="Minus Sign 4">
            <a:extLst>
              <a:ext uri="{FF2B5EF4-FFF2-40B4-BE49-F238E27FC236}">
                <a16:creationId xmlns:a16="http://schemas.microsoft.com/office/drawing/2014/main" id="{58D2D4E1-C342-87A8-E978-13AB45BE6BCD}"/>
              </a:ext>
            </a:extLst>
          </p:cNvPr>
          <p:cNvSpPr/>
          <p:nvPr/>
        </p:nvSpPr>
        <p:spPr>
          <a:xfrm>
            <a:off x="78737" y="1312439"/>
            <a:ext cx="11403353" cy="239825"/>
          </a:xfrm>
          <a:prstGeom prst="mathMinus">
            <a:avLst/>
          </a:prstGeom>
          <a:solidFill>
            <a:srgbClr val="ED8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descr="An orange oval shaped object on a black background&#10;&#10;Description automatically generated">
            <a:extLst>
              <a:ext uri="{FF2B5EF4-FFF2-40B4-BE49-F238E27FC236}">
                <a16:creationId xmlns:a16="http://schemas.microsoft.com/office/drawing/2014/main" id="{3BAF37E0-2CF1-5D31-A41F-C9EA53955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55640">
            <a:off x="4394818" y="3020157"/>
            <a:ext cx="6858000" cy="6858000"/>
          </a:xfrm>
          <a:prstGeom prst="rect">
            <a:avLst/>
          </a:prstGeom>
        </p:spPr>
      </p:pic>
      <p:sp>
        <p:nvSpPr>
          <p:cNvPr id="8" name="Slide Number Placeholder 7">
            <a:extLst>
              <a:ext uri="{FF2B5EF4-FFF2-40B4-BE49-F238E27FC236}">
                <a16:creationId xmlns:a16="http://schemas.microsoft.com/office/drawing/2014/main" id="{61EA26A1-E0CF-9586-B00C-F9CDDC141D95}"/>
              </a:ext>
            </a:extLst>
          </p:cNvPr>
          <p:cNvSpPr>
            <a:spLocks noGrp="1"/>
          </p:cNvSpPr>
          <p:nvPr>
            <p:ph type="sldNum" sz="quarter" idx="12"/>
          </p:nvPr>
        </p:nvSpPr>
        <p:spPr/>
        <p:txBody>
          <a:bodyPr/>
          <a:lstStyle/>
          <a:p>
            <a:fld id="{78C2C551-A77F-4416-ADEE-5175DCA1A262}" type="slidenum">
              <a:rPr lang="en-AU" b="1" smtClean="0">
                <a:solidFill>
                  <a:schemeClr val="tx1"/>
                </a:solidFill>
              </a:rPr>
              <a:t>31</a:t>
            </a:fld>
            <a:endParaRPr lang="en-AU" b="1" dirty="0">
              <a:solidFill>
                <a:schemeClr val="tx1"/>
              </a:solidFill>
            </a:endParaRPr>
          </a:p>
        </p:txBody>
      </p:sp>
    </p:spTree>
    <p:extLst>
      <p:ext uri="{BB962C8B-B14F-4D97-AF65-F5344CB8AC3E}">
        <p14:creationId xmlns:p14="http://schemas.microsoft.com/office/powerpoint/2010/main" val="654172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446B-DA9F-0F6B-9691-FA7C6355AD3C}"/>
              </a:ext>
            </a:extLst>
          </p:cNvPr>
          <p:cNvSpPr>
            <a:spLocks noGrp="1"/>
          </p:cNvSpPr>
          <p:nvPr>
            <p:ph type="title" idx="4294967295"/>
          </p:nvPr>
        </p:nvSpPr>
        <p:spPr>
          <a:xfrm>
            <a:off x="0" y="0"/>
            <a:ext cx="11045825" cy="1435100"/>
          </a:xfrm>
        </p:spPr>
        <p:txBody>
          <a:bodyPr anchor="b">
            <a:normAutofit/>
          </a:bodyPr>
          <a:lstStyle/>
          <a:p>
            <a:pPr algn="ctr"/>
            <a:r>
              <a:rPr lang="en-AU" sz="5400" b="1" dirty="0">
                <a:latin typeface="CocogoosePro" panose="00000500000000000000" pitchFamily="2" charset="0"/>
              </a:rPr>
              <a:t>TAFE Qualifications</a:t>
            </a:r>
          </a:p>
        </p:txBody>
      </p:sp>
      <p:sp>
        <p:nvSpPr>
          <p:cNvPr id="3" name="Content Placeholder 2">
            <a:extLst>
              <a:ext uri="{FF2B5EF4-FFF2-40B4-BE49-F238E27FC236}">
                <a16:creationId xmlns:a16="http://schemas.microsoft.com/office/drawing/2014/main" id="{7E19EEA3-FDF8-449C-2194-8EDC031567E1}"/>
              </a:ext>
            </a:extLst>
          </p:cNvPr>
          <p:cNvSpPr>
            <a:spLocks noGrp="1"/>
          </p:cNvSpPr>
          <p:nvPr>
            <p:ph idx="4294967295"/>
          </p:nvPr>
        </p:nvSpPr>
        <p:spPr>
          <a:xfrm>
            <a:off x="644996" y="1680781"/>
            <a:ext cx="11403353" cy="4655946"/>
          </a:xfrm>
        </p:spPr>
        <p:txBody>
          <a:bodyPr anchor="t">
            <a:noAutofit/>
          </a:bodyPr>
          <a:lstStyle/>
          <a:p>
            <a:pPr>
              <a:lnSpc>
                <a:spcPct val="160000"/>
              </a:lnSpc>
            </a:pPr>
            <a:r>
              <a:rPr lang="en-AU" sz="1400" dirty="0">
                <a:latin typeface="HelveticaNeueLT Std" panose="020B0804020202020204" pitchFamily="34" charset="0"/>
              </a:rPr>
              <a:t>Each institute offers different qualification options.</a:t>
            </a:r>
          </a:p>
          <a:p>
            <a:pPr>
              <a:lnSpc>
                <a:spcPct val="160000"/>
              </a:lnSpc>
            </a:pPr>
            <a:r>
              <a:rPr lang="en-AU" sz="1400" dirty="0">
                <a:latin typeface="HelveticaNeueLT Std"/>
              </a:rPr>
              <a:t>You can obtain the following qualifications via TAFE:</a:t>
            </a:r>
          </a:p>
          <a:p>
            <a:pPr lvl="1">
              <a:lnSpc>
                <a:spcPct val="160000"/>
              </a:lnSpc>
            </a:pPr>
            <a:r>
              <a:rPr lang="en-AU" sz="1400" dirty="0">
                <a:latin typeface="HelveticaNeueLT Std" panose="020B0804020202020204" pitchFamily="34" charset="0"/>
              </a:rPr>
              <a:t>Diplomas </a:t>
            </a:r>
          </a:p>
          <a:p>
            <a:pPr lvl="1">
              <a:lnSpc>
                <a:spcPct val="160000"/>
              </a:lnSpc>
            </a:pPr>
            <a:r>
              <a:rPr lang="en-AU" sz="1400" dirty="0">
                <a:latin typeface="HelveticaNeueLT Std" panose="020B0804020202020204" pitchFamily="34" charset="0"/>
              </a:rPr>
              <a:t>Advanced Diplomas</a:t>
            </a:r>
          </a:p>
          <a:p>
            <a:pPr lvl="1">
              <a:lnSpc>
                <a:spcPct val="160000"/>
              </a:lnSpc>
            </a:pPr>
            <a:r>
              <a:rPr lang="en-AU" sz="1400" dirty="0">
                <a:latin typeface="HelveticaNeueLT Std"/>
              </a:rPr>
              <a:t>Bachelor's Degrees</a:t>
            </a:r>
          </a:p>
          <a:p>
            <a:pPr lvl="1">
              <a:lnSpc>
                <a:spcPct val="160000"/>
              </a:lnSpc>
            </a:pPr>
            <a:r>
              <a:rPr lang="en-AU" sz="1400" dirty="0">
                <a:latin typeface="HelveticaNeueLT Std" panose="020B0804020202020204" pitchFamily="34" charset="0"/>
              </a:rPr>
              <a:t>Certificates</a:t>
            </a:r>
          </a:p>
          <a:p>
            <a:pPr lvl="1">
              <a:lnSpc>
                <a:spcPct val="160000"/>
              </a:lnSpc>
            </a:pPr>
            <a:r>
              <a:rPr lang="en-AU" sz="1400" dirty="0">
                <a:latin typeface="HelveticaNeueLT Std" panose="020B0804020202020204" pitchFamily="34" charset="0"/>
              </a:rPr>
              <a:t>VET (Vocational Education and Training)</a:t>
            </a:r>
          </a:p>
          <a:p>
            <a:pPr lvl="1">
              <a:lnSpc>
                <a:spcPct val="160000"/>
              </a:lnSpc>
            </a:pPr>
            <a:r>
              <a:rPr lang="en-AU" sz="1400" dirty="0">
                <a:latin typeface="HelveticaNeueLT Std" panose="020B0804020202020204" pitchFamily="34" charset="0"/>
              </a:rPr>
              <a:t>VCE (Victorian Certificate of Education)</a:t>
            </a:r>
          </a:p>
          <a:p>
            <a:pPr lvl="1">
              <a:lnSpc>
                <a:spcPct val="160000"/>
              </a:lnSpc>
            </a:pPr>
            <a:r>
              <a:rPr lang="en-AU" sz="1400" dirty="0">
                <a:latin typeface="HelveticaNeueLT Std" panose="020B0804020202020204" pitchFamily="34" charset="0"/>
              </a:rPr>
              <a:t>VCE VM (Victorian Certificate of Education Vocational Major)</a:t>
            </a:r>
          </a:p>
          <a:p>
            <a:pPr>
              <a:lnSpc>
                <a:spcPct val="160000"/>
              </a:lnSpc>
            </a:pPr>
            <a:r>
              <a:rPr lang="en-AU" sz="1400" dirty="0">
                <a:latin typeface="HelveticaNeueLT Std"/>
              </a:rPr>
              <a:t>Some TAFEs offer diploma to degree pathways.</a:t>
            </a:r>
          </a:p>
          <a:p>
            <a:pPr>
              <a:lnSpc>
                <a:spcPct val="160000"/>
              </a:lnSpc>
            </a:pPr>
            <a:r>
              <a:rPr lang="en-AU" sz="1400" dirty="0">
                <a:latin typeface="HelveticaNeueLT Std" panose="020B0804020202020204" pitchFamily="34" charset="0"/>
              </a:rPr>
              <a:t>Search which institute you are enrolled in/want to enrol in to find what qualification options and pathways they offer.</a:t>
            </a:r>
          </a:p>
        </p:txBody>
      </p:sp>
      <p:sp>
        <p:nvSpPr>
          <p:cNvPr id="7" name="Minus Sign 6">
            <a:extLst>
              <a:ext uri="{FF2B5EF4-FFF2-40B4-BE49-F238E27FC236}">
                <a16:creationId xmlns:a16="http://schemas.microsoft.com/office/drawing/2014/main" id="{F422F486-C2DC-E611-788A-94F446B6412B}"/>
              </a:ext>
            </a:extLst>
          </p:cNvPr>
          <p:cNvSpPr/>
          <p:nvPr/>
        </p:nvSpPr>
        <p:spPr>
          <a:xfrm>
            <a:off x="97027" y="1440956"/>
            <a:ext cx="11403353" cy="239825"/>
          </a:xfrm>
          <a:prstGeom prst="mathMinus">
            <a:avLst/>
          </a:prstGeom>
          <a:solidFill>
            <a:srgbClr val="ED8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Slide Number Placeholder 4">
            <a:extLst>
              <a:ext uri="{FF2B5EF4-FFF2-40B4-BE49-F238E27FC236}">
                <a16:creationId xmlns:a16="http://schemas.microsoft.com/office/drawing/2014/main" id="{6EAAD19A-899E-EB47-3DEF-3EE0F4179B88}"/>
              </a:ext>
            </a:extLst>
          </p:cNvPr>
          <p:cNvSpPr>
            <a:spLocks noGrp="1"/>
          </p:cNvSpPr>
          <p:nvPr>
            <p:ph type="sldNum" sz="quarter" idx="12"/>
          </p:nvPr>
        </p:nvSpPr>
        <p:spPr/>
        <p:txBody>
          <a:bodyPr/>
          <a:lstStyle/>
          <a:p>
            <a:fld id="{78C2C551-A77F-4416-ADEE-5175DCA1A262}" type="slidenum">
              <a:rPr lang="en-AU" b="1" smtClean="0">
                <a:solidFill>
                  <a:schemeClr val="tx1"/>
                </a:solidFill>
              </a:rPr>
              <a:t>32</a:t>
            </a:fld>
            <a:endParaRPr lang="en-AU" b="1" dirty="0">
              <a:solidFill>
                <a:schemeClr val="tx1"/>
              </a:solidFill>
            </a:endParaRPr>
          </a:p>
        </p:txBody>
      </p:sp>
      <p:pic>
        <p:nvPicPr>
          <p:cNvPr id="13" name="Picture 12" descr="A yellow triangle on a black background&#10;&#10;Description automatically generated">
            <a:extLst>
              <a:ext uri="{FF2B5EF4-FFF2-40B4-BE49-F238E27FC236}">
                <a16:creationId xmlns:a16="http://schemas.microsoft.com/office/drawing/2014/main" id="{A71AB07A-7050-3C07-963C-033EEE466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054" y="-699144"/>
            <a:ext cx="6862032" cy="6858000"/>
          </a:xfrm>
          <a:prstGeom prst="rect">
            <a:avLst/>
          </a:prstGeom>
        </p:spPr>
      </p:pic>
    </p:spTree>
    <p:extLst>
      <p:ext uri="{BB962C8B-B14F-4D97-AF65-F5344CB8AC3E}">
        <p14:creationId xmlns:p14="http://schemas.microsoft.com/office/powerpoint/2010/main" val="376072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ED26-7681-9E2C-D046-4D462E30D630}"/>
              </a:ext>
            </a:extLst>
          </p:cNvPr>
          <p:cNvSpPr>
            <a:spLocks noGrp="1"/>
          </p:cNvSpPr>
          <p:nvPr>
            <p:ph type="title" idx="4294967295"/>
          </p:nvPr>
        </p:nvSpPr>
        <p:spPr>
          <a:xfrm>
            <a:off x="865568" y="116886"/>
            <a:ext cx="10515600" cy="1325563"/>
          </a:xfrm>
        </p:spPr>
        <p:txBody>
          <a:bodyPr>
            <a:noAutofit/>
          </a:bodyPr>
          <a:lstStyle/>
          <a:p>
            <a:r>
              <a:rPr lang="en-AU" sz="4800" b="1" dirty="0">
                <a:latin typeface="CocogoosePro" panose="00000500000000000000" pitchFamily="2" charset="0"/>
              </a:rPr>
              <a:t>TAFE and Secondary School</a:t>
            </a:r>
          </a:p>
        </p:txBody>
      </p:sp>
      <p:sp>
        <p:nvSpPr>
          <p:cNvPr id="3" name="Content Placeholder 2">
            <a:extLst>
              <a:ext uri="{FF2B5EF4-FFF2-40B4-BE49-F238E27FC236}">
                <a16:creationId xmlns:a16="http://schemas.microsoft.com/office/drawing/2014/main" id="{B75D25EC-1429-1ACC-922F-6BD4B492B3EF}"/>
              </a:ext>
            </a:extLst>
          </p:cNvPr>
          <p:cNvSpPr>
            <a:spLocks noGrp="1"/>
          </p:cNvSpPr>
          <p:nvPr>
            <p:ph idx="4294967295"/>
          </p:nvPr>
        </p:nvSpPr>
        <p:spPr>
          <a:xfrm>
            <a:off x="69595" y="1532921"/>
            <a:ext cx="10515600" cy="4252912"/>
          </a:xfrm>
        </p:spPr>
        <p:txBody>
          <a:bodyPr vert="horz" lIns="91440" tIns="45720" rIns="91440" bIns="45720" rtlCol="0" anchor="t">
            <a:normAutofit fontScale="85000" lnSpcReduction="10000"/>
          </a:bodyPr>
          <a:lstStyle/>
          <a:p>
            <a:pPr>
              <a:lnSpc>
                <a:spcPct val="150000"/>
              </a:lnSpc>
            </a:pPr>
            <a:r>
              <a:rPr lang="en-AU" sz="2200" dirty="0">
                <a:latin typeface="HelveticaNeueLT Std" panose="020B0804020202020204" pitchFamily="34" charset="0"/>
              </a:rPr>
              <a:t>TAFEs offer opportunities for you to study while at secondary school.</a:t>
            </a:r>
          </a:p>
          <a:p>
            <a:pPr>
              <a:lnSpc>
                <a:spcPct val="150000"/>
              </a:lnSpc>
            </a:pPr>
            <a:r>
              <a:rPr lang="en-AU" sz="2200" dirty="0">
                <a:latin typeface="HelveticaNeueLT Std"/>
              </a:rPr>
              <a:t>While you are studying at secondary school, you need to be available to attend Vocational Education and Training (VET) days at TAFE to ensure you can complete both areas of study.</a:t>
            </a:r>
          </a:p>
          <a:p>
            <a:pPr>
              <a:lnSpc>
                <a:spcPct val="150000"/>
              </a:lnSpc>
            </a:pPr>
            <a:r>
              <a:rPr lang="en-AU" sz="2200" dirty="0">
                <a:latin typeface="HelveticaNeueLT Std" panose="020B0804020202020204" pitchFamily="34" charset="0"/>
              </a:rPr>
              <a:t>Please check with your desired TAFE and school to see if this is an option for you. Search your desired institute followed by ‘Secondary Students Program’ or alike for more details.</a:t>
            </a:r>
          </a:p>
          <a:p>
            <a:pPr>
              <a:lnSpc>
                <a:spcPct val="150000"/>
              </a:lnSpc>
            </a:pPr>
            <a:r>
              <a:rPr lang="en-AU" sz="2200" dirty="0">
                <a:latin typeface="HelveticaNeueLT Std" panose="020B0804020202020204" pitchFamily="34" charset="0"/>
              </a:rPr>
              <a:t>Discuss this with your school coordinator, career counsellor, guidance counsellor or any support staff available at your school to determine if this option can be organised. </a:t>
            </a:r>
          </a:p>
        </p:txBody>
      </p:sp>
      <p:sp>
        <p:nvSpPr>
          <p:cNvPr id="4" name="Minus Sign 3">
            <a:extLst>
              <a:ext uri="{FF2B5EF4-FFF2-40B4-BE49-F238E27FC236}">
                <a16:creationId xmlns:a16="http://schemas.microsoft.com/office/drawing/2014/main" id="{3362F710-6296-7569-5717-734037D9BB24}"/>
              </a:ext>
            </a:extLst>
          </p:cNvPr>
          <p:cNvSpPr/>
          <p:nvPr/>
        </p:nvSpPr>
        <p:spPr>
          <a:xfrm>
            <a:off x="-1163052" y="1293096"/>
            <a:ext cx="14189242" cy="239825"/>
          </a:xfrm>
          <a:prstGeom prst="mathMinus">
            <a:avLst/>
          </a:prstGeom>
          <a:solidFill>
            <a:srgbClr val="ED8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Slide Number Placeholder 4">
            <a:extLst>
              <a:ext uri="{FF2B5EF4-FFF2-40B4-BE49-F238E27FC236}">
                <a16:creationId xmlns:a16="http://schemas.microsoft.com/office/drawing/2014/main" id="{E8479C72-1190-09E1-CCC0-6898867E0B80}"/>
              </a:ext>
            </a:extLst>
          </p:cNvPr>
          <p:cNvSpPr>
            <a:spLocks noGrp="1"/>
          </p:cNvSpPr>
          <p:nvPr>
            <p:ph type="sldNum" sz="quarter" idx="12"/>
          </p:nvPr>
        </p:nvSpPr>
        <p:spPr/>
        <p:txBody>
          <a:bodyPr/>
          <a:lstStyle/>
          <a:p>
            <a:fld id="{78C2C551-A77F-4416-ADEE-5175DCA1A262}" type="slidenum">
              <a:rPr lang="en-AU" b="1" smtClean="0">
                <a:solidFill>
                  <a:schemeClr val="tx1"/>
                </a:solidFill>
              </a:rPr>
              <a:t>33</a:t>
            </a:fld>
            <a:endParaRPr lang="en-AU" b="1" dirty="0">
              <a:solidFill>
                <a:schemeClr val="tx1"/>
              </a:solidFill>
            </a:endParaRPr>
          </a:p>
        </p:txBody>
      </p:sp>
      <p:pic>
        <p:nvPicPr>
          <p:cNvPr id="13" name="Picture 12" descr="An orange hexagon on a black background&#10;&#10;Description automatically generated">
            <a:extLst>
              <a:ext uri="{FF2B5EF4-FFF2-40B4-BE49-F238E27FC236}">
                <a16:creationId xmlns:a16="http://schemas.microsoft.com/office/drawing/2014/main" id="{65296A98-93A5-1961-6793-DFE9EB140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89958">
            <a:off x="9473073" y="1089444"/>
            <a:ext cx="5445720" cy="5442520"/>
          </a:xfrm>
          <a:prstGeom prst="rect">
            <a:avLst/>
          </a:prstGeom>
        </p:spPr>
      </p:pic>
    </p:spTree>
    <p:extLst>
      <p:ext uri="{BB962C8B-B14F-4D97-AF65-F5344CB8AC3E}">
        <p14:creationId xmlns:p14="http://schemas.microsoft.com/office/powerpoint/2010/main" val="4186490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241E-1C0D-5B95-B4E5-11087FACD5F7}"/>
              </a:ext>
            </a:extLst>
          </p:cNvPr>
          <p:cNvSpPr>
            <a:spLocks noGrp="1"/>
          </p:cNvSpPr>
          <p:nvPr>
            <p:ph type="title" idx="4294967295"/>
          </p:nvPr>
        </p:nvSpPr>
        <p:spPr>
          <a:xfrm>
            <a:off x="192024" y="771525"/>
            <a:ext cx="6854103" cy="846138"/>
          </a:xfrm>
        </p:spPr>
        <p:txBody>
          <a:bodyPr anchor="b">
            <a:normAutofit fontScale="90000"/>
          </a:bodyPr>
          <a:lstStyle/>
          <a:p>
            <a:r>
              <a:rPr lang="en-AU" sz="5400" b="1" dirty="0">
                <a:latin typeface="CocogoosePro" panose="00000500000000000000" pitchFamily="2" charset="0"/>
              </a:rPr>
              <a:t>Apprenticeships</a:t>
            </a:r>
          </a:p>
        </p:txBody>
      </p:sp>
      <p:sp>
        <p:nvSpPr>
          <p:cNvPr id="3" name="Content Placeholder 2">
            <a:extLst>
              <a:ext uri="{FF2B5EF4-FFF2-40B4-BE49-F238E27FC236}">
                <a16:creationId xmlns:a16="http://schemas.microsoft.com/office/drawing/2014/main" id="{B0D9C6A4-9BFC-8255-23CC-A1B90766076B}"/>
              </a:ext>
            </a:extLst>
          </p:cNvPr>
          <p:cNvSpPr>
            <a:spLocks noGrp="1"/>
          </p:cNvSpPr>
          <p:nvPr>
            <p:ph idx="4294967295"/>
          </p:nvPr>
        </p:nvSpPr>
        <p:spPr>
          <a:xfrm>
            <a:off x="111744" y="2047869"/>
            <a:ext cx="11191875" cy="4110038"/>
          </a:xfrm>
        </p:spPr>
        <p:txBody>
          <a:bodyPr anchor="t">
            <a:noAutofit/>
          </a:bodyPr>
          <a:lstStyle/>
          <a:p>
            <a:pPr>
              <a:lnSpc>
                <a:spcPct val="150000"/>
              </a:lnSpc>
            </a:pPr>
            <a:r>
              <a:rPr lang="en-AU" sz="1600" dirty="0">
                <a:latin typeface="HelveticaNeueLT Std" panose="020B0804020202020204" pitchFamily="34" charset="0"/>
              </a:rPr>
              <a:t>Apprenticeships allow you to earn money while you learn a trade and work towards an accredited qualification.</a:t>
            </a:r>
          </a:p>
          <a:p>
            <a:pPr>
              <a:lnSpc>
                <a:spcPct val="150000"/>
              </a:lnSpc>
            </a:pPr>
            <a:r>
              <a:rPr lang="en-AU" sz="1600" dirty="0">
                <a:latin typeface="HelveticaNeueLT Std"/>
              </a:rPr>
              <a:t>You must be of working age to begin an apprenticeship, and they usually last 3-4 years.</a:t>
            </a:r>
          </a:p>
          <a:p>
            <a:pPr>
              <a:lnSpc>
                <a:spcPct val="150000"/>
              </a:lnSpc>
            </a:pPr>
            <a:r>
              <a:rPr lang="en-AU" sz="1600" dirty="0">
                <a:latin typeface="HelveticaNeueLT Std" panose="020B0804020202020204" pitchFamily="34" charset="0"/>
              </a:rPr>
              <a:t>There are options to completing an apprenticeship. These include:</a:t>
            </a:r>
          </a:p>
          <a:p>
            <a:pPr lvl="1">
              <a:lnSpc>
                <a:spcPct val="150000"/>
              </a:lnSpc>
            </a:pPr>
            <a:r>
              <a:rPr lang="en-AU" sz="1600" dirty="0">
                <a:latin typeface="HelveticaNeueLT Std" panose="020B0804020202020204" pitchFamily="34" charset="0"/>
              </a:rPr>
              <a:t>Full-time</a:t>
            </a:r>
          </a:p>
          <a:p>
            <a:pPr lvl="1">
              <a:lnSpc>
                <a:spcPct val="150000"/>
              </a:lnSpc>
            </a:pPr>
            <a:r>
              <a:rPr lang="en-AU" sz="1600" dirty="0">
                <a:latin typeface="HelveticaNeueLT Std" panose="020B0804020202020204" pitchFamily="34" charset="0"/>
              </a:rPr>
              <a:t>Part-time</a:t>
            </a:r>
          </a:p>
          <a:p>
            <a:pPr lvl="1">
              <a:lnSpc>
                <a:spcPct val="150000"/>
              </a:lnSpc>
            </a:pPr>
            <a:r>
              <a:rPr lang="en-AU" sz="1600" dirty="0">
                <a:latin typeface="HelveticaNeueLT Std" panose="020B0804020202020204" pitchFamily="34" charset="0"/>
              </a:rPr>
              <a:t>School based</a:t>
            </a:r>
          </a:p>
          <a:p>
            <a:pPr>
              <a:lnSpc>
                <a:spcPct val="150000"/>
              </a:lnSpc>
            </a:pPr>
            <a:r>
              <a:rPr lang="en-AU" sz="1600" dirty="0">
                <a:latin typeface="HelveticaNeueLT Std"/>
              </a:rPr>
              <a:t>Visiting the </a:t>
            </a:r>
            <a:r>
              <a:rPr lang="en-AU" sz="1600" dirty="0">
                <a:latin typeface="HelveticaNeueLT Std"/>
                <a:hlinkClick r:id="rId3"/>
              </a:rPr>
              <a:t>Australian Apprenticeships Pathways</a:t>
            </a:r>
            <a:r>
              <a:rPr lang="en-AU" sz="1600" dirty="0">
                <a:latin typeface="HelveticaNeueLT Std"/>
              </a:rPr>
              <a:t> website can provide tools and resources to assist you with this career choice. </a:t>
            </a:r>
          </a:p>
          <a:p>
            <a:pPr>
              <a:lnSpc>
                <a:spcPct val="150000"/>
              </a:lnSpc>
            </a:pPr>
            <a:r>
              <a:rPr lang="en-AU" sz="1600" dirty="0">
                <a:latin typeface="HelveticaNeueLT Std" panose="020B0804020202020204" pitchFamily="34" charset="0"/>
                <a:hlinkClick r:id="rId4"/>
              </a:rPr>
              <a:t>Apprenticeship Support Australia </a:t>
            </a:r>
            <a:r>
              <a:rPr lang="en-AU" sz="1600" dirty="0">
                <a:latin typeface="HelveticaNeueLT Std" panose="020B0804020202020204" pitchFamily="34" charset="0"/>
              </a:rPr>
              <a:t>is another website to explore for options and opportunities.</a:t>
            </a:r>
          </a:p>
        </p:txBody>
      </p:sp>
      <p:pic>
        <p:nvPicPr>
          <p:cNvPr id="4" name="Picture 3" descr="A yellow object on a black background&#10;&#10;Description automatically generated">
            <a:extLst>
              <a:ext uri="{FF2B5EF4-FFF2-40B4-BE49-F238E27FC236}">
                <a16:creationId xmlns:a16="http://schemas.microsoft.com/office/drawing/2014/main" id="{EF9EE4BF-F9DC-8376-0C08-B1F102D992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4619" y="-2578320"/>
            <a:ext cx="6858000" cy="6858000"/>
          </a:xfrm>
          <a:prstGeom prst="rect">
            <a:avLst/>
          </a:prstGeom>
        </p:spPr>
      </p:pic>
      <p:sp>
        <p:nvSpPr>
          <p:cNvPr id="5" name="Minus Sign 4">
            <a:extLst>
              <a:ext uri="{FF2B5EF4-FFF2-40B4-BE49-F238E27FC236}">
                <a16:creationId xmlns:a16="http://schemas.microsoft.com/office/drawing/2014/main" id="{D3E48585-5E6B-48F7-F547-8883A28D06EC}"/>
              </a:ext>
            </a:extLst>
          </p:cNvPr>
          <p:cNvSpPr/>
          <p:nvPr/>
        </p:nvSpPr>
        <p:spPr>
          <a:xfrm>
            <a:off x="-1384295" y="1669881"/>
            <a:ext cx="11403353" cy="239825"/>
          </a:xfrm>
          <a:prstGeom prst="mathMinus">
            <a:avLst/>
          </a:prstGeom>
          <a:solidFill>
            <a:srgbClr val="ED8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Slide Number Placeholder 7">
            <a:extLst>
              <a:ext uri="{FF2B5EF4-FFF2-40B4-BE49-F238E27FC236}">
                <a16:creationId xmlns:a16="http://schemas.microsoft.com/office/drawing/2014/main" id="{C83092D7-2548-D7A4-23BF-E8DEC26F16BF}"/>
              </a:ext>
            </a:extLst>
          </p:cNvPr>
          <p:cNvSpPr>
            <a:spLocks noGrp="1"/>
          </p:cNvSpPr>
          <p:nvPr>
            <p:ph type="sldNum" sz="quarter" idx="12"/>
          </p:nvPr>
        </p:nvSpPr>
        <p:spPr/>
        <p:txBody>
          <a:bodyPr/>
          <a:lstStyle/>
          <a:p>
            <a:fld id="{78C2C551-A77F-4416-ADEE-5175DCA1A262}" type="slidenum">
              <a:rPr lang="en-AU" b="1" smtClean="0">
                <a:solidFill>
                  <a:schemeClr val="tx1"/>
                </a:solidFill>
              </a:rPr>
              <a:t>34</a:t>
            </a:fld>
            <a:endParaRPr lang="en-AU" b="1" dirty="0">
              <a:solidFill>
                <a:schemeClr val="tx1"/>
              </a:solidFill>
            </a:endParaRPr>
          </a:p>
        </p:txBody>
      </p:sp>
    </p:spTree>
    <p:extLst>
      <p:ext uri="{BB962C8B-B14F-4D97-AF65-F5344CB8AC3E}">
        <p14:creationId xmlns:p14="http://schemas.microsoft.com/office/powerpoint/2010/main" val="2349747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2A875C4-53CF-C3EC-EC96-D5E9193622C8}"/>
              </a:ext>
            </a:extLst>
          </p:cNvPr>
          <p:cNvSpPr txBox="1">
            <a:spLocks/>
          </p:cNvSpPr>
          <p:nvPr/>
        </p:nvSpPr>
        <p:spPr>
          <a:xfrm>
            <a:off x="638882" y="639193"/>
            <a:ext cx="3571810" cy="35735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100" b="1"/>
              <a:t>University Pathway</a:t>
            </a:r>
            <a:br>
              <a:rPr lang="en-US" sz="5100" b="1"/>
            </a:br>
            <a:endParaRPr lang="en-US" sz="5100" b="1" dirty="0"/>
          </a:p>
        </p:txBody>
      </p:sp>
      <p:pic>
        <p:nvPicPr>
          <p:cNvPr id="8" name="Drawing 1">
            <a:extLst>
              <a:ext uri="{FF2B5EF4-FFF2-40B4-BE49-F238E27FC236}">
                <a16:creationId xmlns:a16="http://schemas.microsoft.com/office/drawing/2014/main" id="{DA145AA5-4963-C419-CC1A-3301F5DE69C1}"/>
              </a:ext>
            </a:extLst>
          </p:cNvPr>
          <p:cNvPicPr/>
          <p:nvPr/>
        </p:nvPicPr>
        <p:blipFill rotWithShape="1">
          <a:blip r:embed="rId2"/>
          <a:srcRect l="24195" t="16692" r="25126" b="38532"/>
          <a:stretch/>
        </p:blipFill>
        <p:spPr>
          <a:xfrm>
            <a:off x="6298171" y="1718755"/>
            <a:ext cx="5104502" cy="4471733"/>
          </a:xfrm>
          <a:prstGeom prst="rect">
            <a:avLst/>
          </a:prstGeom>
        </p:spPr>
      </p:pic>
      <p:sp>
        <p:nvSpPr>
          <p:cNvPr id="10" name="Minus Sign 9">
            <a:extLst>
              <a:ext uri="{FF2B5EF4-FFF2-40B4-BE49-F238E27FC236}">
                <a16:creationId xmlns:a16="http://schemas.microsoft.com/office/drawing/2014/main" id="{A9E79B3B-19C6-305D-B363-9316DF46D1E8}"/>
              </a:ext>
            </a:extLst>
          </p:cNvPr>
          <p:cNvSpPr/>
          <p:nvPr/>
        </p:nvSpPr>
        <p:spPr>
          <a:xfrm>
            <a:off x="-143804" y="3415284"/>
            <a:ext cx="4809418" cy="285750"/>
          </a:xfrm>
          <a:prstGeom prst="mathMinus">
            <a:avLst/>
          </a:prstGeom>
          <a:solidFill>
            <a:srgbClr val="B83A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E1AFCBB7-6765-B501-943D-583BB5D3FF49}"/>
              </a:ext>
            </a:extLst>
          </p:cNvPr>
          <p:cNvSpPr>
            <a:spLocks noGrp="1"/>
          </p:cNvSpPr>
          <p:nvPr>
            <p:ph type="sldNum" sz="quarter" idx="12"/>
          </p:nvPr>
        </p:nvSpPr>
        <p:spPr/>
        <p:txBody>
          <a:bodyPr/>
          <a:lstStyle/>
          <a:p>
            <a:fld id="{78C2C551-A77F-4416-ADEE-5175DCA1A262}" type="slidenum">
              <a:rPr lang="en-AU" b="1" smtClean="0">
                <a:solidFill>
                  <a:schemeClr val="tx1"/>
                </a:solidFill>
              </a:rPr>
              <a:t>35</a:t>
            </a:fld>
            <a:endParaRPr lang="en-AU" b="1" dirty="0">
              <a:solidFill>
                <a:schemeClr val="tx1"/>
              </a:solidFill>
            </a:endParaRPr>
          </a:p>
        </p:txBody>
      </p:sp>
    </p:spTree>
    <p:extLst>
      <p:ext uri="{BB962C8B-B14F-4D97-AF65-F5344CB8AC3E}">
        <p14:creationId xmlns:p14="http://schemas.microsoft.com/office/powerpoint/2010/main" val="3462344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4B6C7DB-9C1E-0D41-86DE-E7FCCE8FEAF2}"/>
              </a:ext>
            </a:extLst>
          </p:cNvPr>
          <p:cNvSpPr>
            <a:spLocks noGrp="1"/>
          </p:cNvSpPr>
          <p:nvPr>
            <p:ph type="title"/>
          </p:nvPr>
        </p:nvSpPr>
        <p:spPr>
          <a:xfrm>
            <a:off x="702844" y="-191269"/>
            <a:ext cx="10786312" cy="1325563"/>
          </a:xfrm>
        </p:spPr>
        <p:txBody>
          <a:bodyPr>
            <a:normAutofit fontScale="90000"/>
          </a:bodyPr>
          <a:lstStyle/>
          <a:p>
            <a:pPr algn="ctr">
              <a:lnSpc>
                <a:spcPct val="200000"/>
              </a:lnSpc>
            </a:pPr>
            <a:r>
              <a:rPr lang="en-AU" dirty="0">
                <a:latin typeface="CocogoosePro"/>
              </a:rPr>
              <a:t>“My University Experience”</a:t>
            </a:r>
            <a:br>
              <a:rPr lang="en-AU" dirty="0">
                <a:latin typeface="CocogoosePro" panose="00000500000000000000" pitchFamily="2" charset="0"/>
              </a:rPr>
            </a:br>
            <a:r>
              <a:rPr lang="en-AU" sz="1800" dirty="0">
                <a:latin typeface="CocogoosePro"/>
              </a:rPr>
              <a:t>We asked local young people who are enrolled at University their thoughts</a:t>
            </a:r>
          </a:p>
        </p:txBody>
      </p:sp>
      <p:sp>
        <p:nvSpPr>
          <p:cNvPr id="2" name="Content Placeholder 2">
            <a:extLst>
              <a:ext uri="{FF2B5EF4-FFF2-40B4-BE49-F238E27FC236}">
                <a16:creationId xmlns:a16="http://schemas.microsoft.com/office/drawing/2014/main" id="{8B2A3D79-7543-5A99-B0E2-4666218CC46E}"/>
              </a:ext>
            </a:extLst>
          </p:cNvPr>
          <p:cNvSpPr txBox="1">
            <a:spLocks/>
          </p:cNvSpPr>
          <p:nvPr/>
        </p:nvSpPr>
        <p:spPr>
          <a:xfrm>
            <a:off x="312819" y="1476691"/>
            <a:ext cx="11040981" cy="497065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dirty="0">
                <a:solidFill>
                  <a:schemeClr val="bg1"/>
                </a:solidFill>
                <a:highlight>
                  <a:srgbClr val="B83A4B"/>
                </a:highlight>
                <a:latin typeface="HelveticaNeueLT Std" panose="020B0804020202020204" pitchFamily="34" charset="0"/>
              </a:rPr>
              <a:t>1. Because I chose the University pathway…</a:t>
            </a:r>
          </a:p>
          <a:p>
            <a:pPr marL="457200" lvl="1" indent="0">
              <a:buNone/>
            </a:pPr>
            <a:r>
              <a:rPr lang="en-AU" sz="1500" dirty="0">
                <a:latin typeface="HelveticaNeueLT Std" panose="020B0804020202020204" pitchFamily="34" charset="0"/>
              </a:rPr>
              <a:t> -I had opportunities offered to me through my connection to the University.</a:t>
            </a:r>
          </a:p>
          <a:p>
            <a:pPr marL="457200" lvl="1" indent="0">
              <a:buNone/>
            </a:pPr>
            <a:r>
              <a:rPr lang="en-AU" sz="1500" dirty="0">
                <a:latin typeface="HelveticaNeueLT Std" panose="020B0804020202020204" pitchFamily="34" charset="0"/>
              </a:rPr>
              <a:t> -I had the opportunity to volunteer and complete an internship.</a:t>
            </a:r>
          </a:p>
          <a:p>
            <a:pPr marL="457200" lvl="1" indent="0">
              <a:buNone/>
            </a:pPr>
            <a:r>
              <a:rPr lang="en-AU" sz="1500" dirty="0">
                <a:latin typeface="HelveticaNeueLT Std" panose="020B0804020202020204" pitchFamily="34" charset="0"/>
              </a:rPr>
              <a:t> -I am more informed about the different aspects of a degree.</a:t>
            </a:r>
          </a:p>
          <a:p>
            <a:pPr marL="0" indent="0">
              <a:buNone/>
            </a:pPr>
            <a:r>
              <a:rPr lang="en-AU" sz="1800" dirty="0">
                <a:solidFill>
                  <a:schemeClr val="bg1"/>
                </a:solidFill>
                <a:highlight>
                  <a:srgbClr val="B83A4B"/>
                </a:highlight>
                <a:latin typeface="HelveticaNeueLT Std" panose="020B0804020202020204" pitchFamily="34" charset="0"/>
                <a:cs typeface="Arial"/>
              </a:rPr>
              <a:t>2. The people/resources/services that helped me choose the University pathway were…</a:t>
            </a:r>
            <a:endParaRPr lang="en-US" sz="1800" dirty="0">
              <a:solidFill>
                <a:schemeClr val="bg1"/>
              </a:solidFill>
              <a:latin typeface="HelveticaNeueLT Std" panose="020B0804020202020204" pitchFamily="34" charset="0"/>
              <a:cs typeface="Arial"/>
            </a:endParaRPr>
          </a:p>
          <a:p>
            <a:pPr marL="457200" lvl="1" indent="0">
              <a:buNone/>
            </a:pPr>
            <a:r>
              <a:rPr lang="en-AU" sz="1500" dirty="0">
                <a:solidFill>
                  <a:srgbClr val="000000"/>
                </a:solidFill>
                <a:latin typeface="HelveticaNeueLT Std" panose="020B0804020202020204" pitchFamily="34" charset="0"/>
                <a:cs typeface="Arial"/>
              </a:rPr>
              <a:t>-Career Counsellor</a:t>
            </a:r>
            <a:endParaRPr lang="en-US" sz="1500" dirty="0">
              <a:solidFill>
                <a:srgbClr val="000000"/>
              </a:solidFill>
              <a:latin typeface="HelveticaNeueLT Std" panose="020B0804020202020204" pitchFamily="34" charset="0"/>
              <a:cs typeface="Arial"/>
            </a:endParaRPr>
          </a:p>
          <a:p>
            <a:pPr marL="457200" lvl="1" indent="0">
              <a:buNone/>
            </a:pPr>
            <a:r>
              <a:rPr lang="en-AU" sz="1500" dirty="0">
                <a:solidFill>
                  <a:srgbClr val="000000"/>
                </a:solidFill>
                <a:latin typeface="HelveticaNeueLT Std" panose="020B0804020202020204" pitchFamily="34" charset="0"/>
                <a:cs typeface="Arial"/>
              </a:rPr>
              <a:t>-Parents</a:t>
            </a:r>
            <a:endParaRPr lang="en-US" sz="1500" dirty="0">
              <a:solidFill>
                <a:srgbClr val="000000"/>
              </a:solidFill>
              <a:latin typeface="HelveticaNeueLT Std" panose="020B0804020202020204" pitchFamily="34" charset="0"/>
              <a:cs typeface="Arial"/>
            </a:endParaRPr>
          </a:p>
          <a:p>
            <a:pPr marL="457200" lvl="1" indent="0">
              <a:buNone/>
            </a:pPr>
            <a:r>
              <a:rPr lang="en-AU" sz="1500" dirty="0">
                <a:solidFill>
                  <a:srgbClr val="000000"/>
                </a:solidFill>
                <a:latin typeface="HelveticaNeueLT Std" panose="020B0804020202020204" pitchFamily="34" charset="0"/>
                <a:cs typeface="Arial"/>
              </a:rPr>
              <a:t>-Teachers</a:t>
            </a:r>
            <a:endParaRPr lang="en-US" sz="1500" dirty="0">
              <a:solidFill>
                <a:srgbClr val="000000"/>
              </a:solidFill>
              <a:latin typeface="HelveticaNeueLT Std" panose="020B0804020202020204" pitchFamily="34" charset="0"/>
              <a:cs typeface="Arial"/>
            </a:endParaRPr>
          </a:p>
          <a:p>
            <a:pPr marL="457200" lvl="1" indent="0">
              <a:buNone/>
            </a:pPr>
            <a:r>
              <a:rPr lang="en-AU" sz="1500" dirty="0">
                <a:solidFill>
                  <a:srgbClr val="000000"/>
                </a:solidFill>
                <a:latin typeface="HelveticaNeueLT Std" panose="020B0804020202020204" pitchFamily="34" charset="0"/>
                <a:cs typeface="Arial"/>
              </a:rPr>
              <a:t>-Career Expos</a:t>
            </a:r>
            <a:endParaRPr lang="en-US" sz="1500" dirty="0">
              <a:solidFill>
                <a:srgbClr val="000000"/>
              </a:solidFill>
              <a:latin typeface="HelveticaNeueLT Std" panose="020B0804020202020204" pitchFamily="34" charset="0"/>
              <a:cs typeface="Arial"/>
            </a:endParaRPr>
          </a:p>
          <a:p>
            <a:pPr marL="457200" lvl="1" indent="0">
              <a:buNone/>
            </a:pPr>
            <a:r>
              <a:rPr lang="en-AU" sz="1500" dirty="0">
                <a:solidFill>
                  <a:srgbClr val="000000"/>
                </a:solidFill>
                <a:latin typeface="HelveticaNeueLT Std" panose="020B0804020202020204" pitchFamily="34" charset="0"/>
                <a:cs typeface="Arial"/>
              </a:rPr>
              <a:t>-Subjects at school that linked to my desired degree</a:t>
            </a:r>
            <a:endParaRPr lang="en-AU" sz="1500" dirty="0">
              <a:latin typeface="HelveticaNeueLT Std" panose="020B0804020202020204" pitchFamily="34" charset="0"/>
            </a:endParaRPr>
          </a:p>
          <a:p>
            <a:pPr marL="0" indent="0">
              <a:buNone/>
            </a:pPr>
            <a:r>
              <a:rPr lang="en-AU" sz="1800" dirty="0">
                <a:solidFill>
                  <a:schemeClr val="bg1"/>
                </a:solidFill>
                <a:highlight>
                  <a:srgbClr val="B83A4B"/>
                </a:highlight>
                <a:latin typeface="HelveticaNeueLT Std" panose="020B0804020202020204" pitchFamily="34" charset="0"/>
              </a:rPr>
              <a:t>3. The things that I have enjoyed most about University are…</a:t>
            </a:r>
          </a:p>
          <a:p>
            <a:pPr marL="457200" lvl="1" indent="0">
              <a:buNone/>
            </a:pPr>
            <a:r>
              <a:rPr lang="en-AU" sz="1500" dirty="0">
                <a:latin typeface="HelveticaNeueLT Std" panose="020B0804020202020204" pitchFamily="34" charset="0"/>
              </a:rPr>
              <a:t>-How broad career opportunities are</a:t>
            </a:r>
          </a:p>
          <a:p>
            <a:pPr marL="457200" lvl="1" indent="0">
              <a:buNone/>
            </a:pPr>
            <a:r>
              <a:rPr lang="en-AU" sz="1500" dirty="0">
                <a:latin typeface="HelveticaNeueLT Std" panose="020B0804020202020204" pitchFamily="34" charset="0"/>
              </a:rPr>
              <a:t>-The structure of my course</a:t>
            </a:r>
          </a:p>
          <a:p>
            <a:pPr marL="457200" lvl="1" indent="0">
              <a:buNone/>
            </a:pPr>
            <a:r>
              <a:rPr lang="en-AU" sz="1500" dirty="0">
                <a:latin typeface="HelveticaNeueLT Std" panose="020B0804020202020204" pitchFamily="34" charset="0"/>
              </a:rPr>
              <a:t>-The ability to Network</a:t>
            </a:r>
          </a:p>
          <a:p>
            <a:pPr marL="457200" lvl="1" indent="0">
              <a:buNone/>
            </a:pPr>
            <a:r>
              <a:rPr lang="en-AU" sz="1500" dirty="0">
                <a:latin typeface="HelveticaNeueLT Std" panose="020B0804020202020204" pitchFamily="34" charset="0"/>
              </a:rPr>
              <a:t>-The facilities that expose me to machines and technology I will encounter in the work force</a:t>
            </a:r>
          </a:p>
          <a:p>
            <a:pPr marL="0" indent="0">
              <a:buNone/>
            </a:pPr>
            <a:r>
              <a:rPr lang="en-AU" sz="1600" dirty="0">
                <a:solidFill>
                  <a:schemeClr val="bg1"/>
                </a:solidFill>
                <a:highlight>
                  <a:srgbClr val="B83A4B"/>
                </a:highlight>
                <a:latin typeface="HelveticaNeueLT Std" panose="020B0804020202020204" pitchFamily="34" charset="0"/>
              </a:rPr>
              <a:t>4. What I wish I had known about University before I committed was…</a:t>
            </a:r>
          </a:p>
          <a:p>
            <a:pPr marL="457200" lvl="1" indent="0">
              <a:buNone/>
            </a:pPr>
            <a:r>
              <a:rPr lang="en-AU" sz="1500" dirty="0">
                <a:latin typeface="HelveticaNeueLT Std" panose="020B0804020202020204" pitchFamily="34" charset="0"/>
              </a:rPr>
              <a:t>-The HECS debt</a:t>
            </a:r>
          </a:p>
          <a:p>
            <a:pPr marL="457200" lvl="1" indent="0">
              <a:buNone/>
            </a:pPr>
            <a:r>
              <a:rPr lang="en-AU" sz="1500" dirty="0">
                <a:latin typeface="HelveticaNeueLT Std" panose="020B0804020202020204" pitchFamily="34" charset="0"/>
              </a:rPr>
              <a:t>-The length of the course</a:t>
            </a:r>
          </a:p>
          <a:p>
            <a:pPr marL="457200" lvl="1" indent="0">
              <a:buNone/>
            </a:pPr>
            <a:r>
              <a:rPr lang="en-AU" sz="1500" dirty="0">
                <a:latin typeface="HelveticaNeueLT Std" panose="020B0804020202020204" pitchFamily="34" charset="0"/>
              </a:rPr>
              <a:t>-The strict criteria to continue postgraduate studies</a:t>
            </a:r>
          </a:p>
          <a:p>
            <a:pPr marL="457200" lvl="1" indent="0">
              <a:buNone/>
            </a:pPr>
            <a:r>
              <a:rPr lang="en-AU" sz="1500" dirty="0">
                <a:latin typeface="HelveticaNeueLT Std" panose="020B0804020202020204" pitchFamily="34" charset="0"/>
              </a:rPr>
              <a:t>-The high amount of independent learning</a:t>
            </a:r>
          </a:p>
          <a:p>
            <a:pPr marL="971550" lvl="1" indent="-514350">
              <a:buFont typeface="Calibri" panose="020B0604020202020204" pitchFamily="34" charset="0"/>
              <a:buChar char="-"/>
            </a:pPr>
            <a:endParaRPr lang="en-AU" sz="1600" dirty="0">
              <a:latin typeface="HelveticaNeueLT Std" panose="020B0804020202020204" pitchFamily="34" charset="0"/>
            </a:endParaRPr>
          </a:p>
          <a:p>
            <a:pPr marL="0" indent="0">
              <a:buNone/>
            </a:pPr>
            <a:r>
              <a:rPr lang="en-AU" sz="1400" dirty="0">
                <a:latin typeface="HelveticaNeueLT Std" panose="020B0804020202020204" pitchFamily="34" charset="0"/>
              </a:rPr>
              <a:t>Young people from the City of Casey</a:t>
            </a:r>
          </a:p>
          <a:p>
            <a:pPr marL="971550" lvl="1" indent="-514350">
              <a:buFont typeface="Calibri" panose="020B0604020202020204" pitchFamily="34" charset="0"/>
              <a:buChar char="-"/>
            </a:pPr>
            <a:endParaRPr lang="en-AU" sz="1600" dirty="0">
              <a:latin typeface="HelveticaNeueLT Std" panose="020B0804020202020204" pitchFamily="34" charset="0"/>
            </a:endParaRPr>
          </a:p>
        </p:txBody>
      </p:sp>
      <p:sp>
        <p:nvSpPr>
          <p:cNvPr id="8" name="Minus Sign 7">
            <a:extLst>
              <a:ext uri="{FF2B5EF4-FFF2-40B4-BE49-F238E27FC236}">
                <a16:creationId xmlns:a16="http://schemas.microsoft.com/office/drawing/2014/main" id="{E8AD3370-FD72-B7A7-51E5-AA09E475B609}"/>
              </a:ext>
            </a:extLst>
          </p:cNvPr>
          <p:cNvSpPr/>
          <p:nvPr/>
        </p:nvSpPr>
        <p:spPr>
          <a:xfrm>
            <a:off x="244601" y="696496"/>
            <a:ext cx="11702798" cy="285750"/>
          </a:xfrm>
          <a:prstGeom prst="mathMinus">
            <a:avLst/>
          </a:prstGeom>
          <a:solidFill>
            <a:srgbClr val="B83A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person with red hair sitting at a table with a computer&#10;&#10;Description automatically generated">
            <a:extLst>
              <a:ext uri="{FF2B5EF4-FFF2-40B4-BE49-F238E27FC236}">
                <a16:creationId xmlns:a16="http://schemas.microsoft.com/office/drawing/2014/main" id="{3F8BC60C-1467-0418-BB9A-897297116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5" y="1538728"/>
            <a:ext cx="2916165" cy="4646423"/>
          </a:xfrm>
          <a:prstGeom prst="rect">
            <a:avLst/>
          </a:prstGeom>
        </p:spPr>
      </p:pic>
      <p:sp>
        <p:nvSpPr>
          <p:cNvPr id="9" name="Slide Number Placeholder 8">
            <a:extLst>
              <a:ext uri="{FF2B5EF4-FFF2-40B4-BE49-F238E27FC236}">
                <a16:creationId xmlns:a16="http://schemas.microsoft.com/office/drawing/2014/main" id="{7EA62AF1-33D4-1D08-E4FB-9A390DD3428D}"/>
              </a:ext>
            </a:extLst>
          </p:cNvPr>
          <p:cNvSpPr>
            <a:spLocks noGrp="1"/>
          </p:cNvSpPr>
          <p:nvPr>
            <p:ph type="sldNum" sz="quarter" idx="12"/>
          </p:nvPr>
        </p:nvSpPr>
        <p:spPr/>
        <p:txBody>
          <a:bodyPr/>
          <a:lstStyle/>
          <a:p>
            <a:fld id="{78C2C551-A77F-4416-ADEE-5175DCA1A262}" type="slidenum">
              <a:rPr lang="en-AU" b="1" smtClean="0">
                <a:solidFill>
                  <a:schemeClr val="tx1"/>
                </a:solidFill>
              </a:rPr>
              <a:t>36</a:t>
            </a:fld>
            <a:endParaRPr lang="en-AU" b="1" dirty="0">
              <a:solidFill>
                <a:schemeClr val="tx1"/>
              </a:solidFill>
            </a:endParaRPr>
          </a:p>
        </p:txBody>
      </p:sp>
    </p:spTree>
    <p:extLst>
      <p:ext uri="{BB962C8B-B14F-4D97-AF65-F5344CB8AC3E}">
        <p14:creationId xmlns:p14="http://schemas.microsoft.com/office/powerpoint/2010/main" val="3639708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59EDFFF-E730-06B7-46B5-4FB00F41FEBF}"/>
              </a:ext>
            </a:extLst>
          </p:cNvPr>
          <p:cNvSpPr>
            <a:spLocks noGrp="1"/>
          </p:cNvSpPr>
          <p:nvPr>
            <p:ph type="title"/>
          </p:nvPr>
        </p:nvSpPr>
        <p:spPr>
          <a:xfrm>
            <a:off x="3410350" y="0"/>
            <a:ext cx="4818888" cy="1481328"/>
          </a:xfrm>
        </p:spPr>
        <p:txBody>
          <a:bodyPr anchor="b">
            <a:normAutofit/>
          </a:bodyPr>
          <a:lstStyle/>
          <a:p>
            <a:r>
              <a:rPr lang="en-US" sz="5400" b="1" dirty="0">
                <a:latin typeface="CocogoosePro" panose="00000500000000000000" pitchFamily="2" charset="0"/>
                <a:cs typeface="Helvetica"/>
              </a:rPr>
              <a:t>University</a:t>
            </a:r>
            <a:endParaRPr lang="en-US" sz="5400" b="1" dirty="0">
              <a:latin typeface="CocogoosePro" panose="00000500000000000000" pitchFamily="2" charset="0"/>
            </a:endParaRPr>
          </a:p>
        </p:txBody>
      </p:sp>
      <p:sp>
        <p:nvSpPr>
          <p:cNvPr id="6" name="Content Placeholder 2">
            <a:extLst>
              <a:ext uri="{FF2B5EF4-FFF2-40B4-BE49-F238E27FC236}">
                <a16:creationId xmlns:a16="http://schemas.microsoft.com/office/drawing/2014/main" id="{7EC1DEF6-E62D-784F-10CB-4091D725160E}"/>
              </a:ext>
            </a:extLst>
          </p:cNvPr>
          <p:cNvSpPr>
            <a:spLocks noGrp="1"/>
          </p:cNvSpPr>
          <p:nvPr>
            <p:ph idx="1"/>
          </p:nvPr>
        </p:nvSpPr>
        <p:spPr>
          <a:xfrm>
            <a:off x="87728" y="1782717"/>
            <a:ext cx="9746738" cy="4417785"/>
          </a:xfrm>
        </p:spPr>
        <p:txBody>
          <a:bodyPr vert="horz" lIns="91440" tIns="45720" rIns="91440" bIns="45720" rtlCol="0" anchor="t">
            <a:normAutofit/>
          </a:bodyPr>
          <a:lstStyle/>
          <a:p>
            <a:pPr>
              <a:lnSpc>
                <a:spcPct val="200000"/>
              </a:lnSpc>
            </a:pPr>
            <a:r>
              <a:rPr lang="en-US" sz="1800" dirty="0">
                <a:latin typeface="HelveticaNeueLT Std"/>
                <a:cs typeface="Helvetica"/>
              </a:rPr>
              <a:t>There are main campuses for University and satellite campuses. A satellite campus is a branch of a university that has a main campus. For example, Deakin University's main campus is Geelong </a:t>
            </a:r>
            <a:r>
              <a:rPr lang="en-US" sz="1800" dirty="0" err="1">
                <a:latin typeface="HelveticaNeueLT Std"/>
                <a:cs typeface="Helvetica"/>
              </a:rPr>
              <a:t>Waurn</a:t>
            </a:r>
            <a:r>
              <a:rPr lang="en-US" sz="1800" dirty="0">
                <a:latin typeface="HelveticaNeueLT Std"/>
                <a:cs typeface="Helvetica"/>
              </a:rPr>
              <a:t> Ponds, their satellite campuses are </a:t>
            </a:r>
            <a:br>
              <a:rPr lang="en-US" sz="1800" dirty="0">
                <a:latin typeface="HelveticaNeueLT Std"/>
                <a:cs typeface="Helvetica"/>
              </a:rPr>
            </a:br>
            <a:r>
              <a:rPr lang="en-US" sz="1800" dirty="0">
                <a:latin typeface="HelveticaNeueLT Std"/>
                <a:cs typeface="Helvetica"/>
              </a:rPr>
              <a:t>Geelong Waterfront, Burwood, and Warrnambool.</a:t>
            </a:r>
          </a:p>
          <a:p>
            <a:pPr>
              <a:lnSpc>
                <a:spcPct val="200000"/>
              </a:lnSpc>
            </a:pPr>
            <a:r>
              <a:rPr lang="en-US" sz="1800" dirty="0">
                <a:latin typeface="HelveticaNeueLT Std"/>
                <a:cs typeface="Helvetica"/>
              </a:rPr>
              <a:t>Victoria has 51 university campuses with 34 of these in metropolitan Melbourne.</a:t>
            </a:r>
          </a:p>
          <a:p>
            <a:pPr>
              <a:lnSpc>
                <a:spcPct val="200000"/>
              </a:lnSpc>
            </a:pPr>
            <a:r>
              <a:rPr lang="en-US" sz="1800" dirty="0">
                <a:latin typeface="HelveticaNeueLT Std" panose="020B0804020202020204" pitchFamily="34" charset="0"/>
                <a:cs typeface="Helvetica"/>
              </a:rPr>
              <a:t>There are universities in other states that offer online courses for interstate students. There are also universities that operate strictly online.</a:t>
            </a:r>
          </a:p>
        </p:txBody>
      </p:sp>
      <p:sp>
        <p:nvSpPr>
          <p:cNvPr id="10" name="Minus Sign 9">
            <a:extLst>
              <a:ext uri="{FF2B5EF4-FFF2-40B4-BE49-F238E27FC236}">
                <a16:creationId xmlns:a16="http://schemas.microsoft.com/office/drawing/2014/main" id="{AA3720FA-69D3-CD15-6222-A87CEDBA9DBD}"/>
              </a:ext>
            </a:extLst>
          </p:cNvPr>
          <p:cNvSpPr/>
          <p:nvPr/>
        </p:nvSpPr>
        <p:spPr>
          <a:xfrm>
            <a:off x="2366129" y="1462140"/>
            <a:ext cx="6432637" cy="285750"/>
          </a:xfrm>
          <a:prstGeom prst="mathMinus">
            <a:avLst/>
          </a:prstGeom>
          <a:solidFill>
            <a:srgbClr val="B83A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red diamond shaped object&#10;&#10;Description automatically generated">
            <a:extLst>
              <a:ext uri="{FF2B5EF4-FFF2-40B4-BE49-F238E27FC236}">
                <a16:creationId xmlns:a16="http://schemas.microsoft.com/office/drawing/2014/main" id="{2151E825-2041-917B-6837-1A837817A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9818">
            <a:off x="8688729" y="843448"/>
            <a:ext cx="5583324" cy="5583324"/>
          </a:xfrm>
          <a:prstGeom prst="rect">
            <a:avLst/>
          </a:prstGeom>
        </p:spPr>
      </p:pic>
      <p:sp>
        <p:nvSpPr>
          <p:cNvPr id="2" name="Slide Number Placeholder 1">
            <a:extLst>
              <a:ext uri="{FF2B5EF4-FFF2-40B4-BE49-F238E27FC236}">
                <a16:creationId xmlns:a16="http://schemas.microsoft.com/office/drawing/2014/main" id="{C997F811-8B7B-9A41-1F68-21E3BFBA1FA2}"/>
              </a:ext>
            </a:extLst>
          </p:cNvPr>
          <p:cNvSpPr>
            <a:spLocks noGrp="1"/>
          </p:cNvSpPr>
          <p:nvPr>
            <p:ph type="sldNum" sz="quarter" idx="12"/>
          </p:nvPr>
        </p:nvSpPr>
        <p:spPr/>
        <p:txBody>
          <a:bodyPr/>
          <a:lstStyle/>
          <a:p>
            <a:fld id="{78C2C551-A77F-4416-ADEE-5175DCA1A262}" type="slidenum">
              <a:rPr lang="en-AU" b="1" smtClean="0">
                <a:solidFill>
                  <a:schemeClr val="tx1"/>
                </a:solidFill>
              </a:rPr>
              <a:t>37</a:t>
            </a:fld>
            <a:endParaRPr lang="en-AU" b="1" dirty="0">
              <a:solidFill>
                <a:schemeClr val="tx1"/>
              </a:solidFill>
            </a:endParaRPr>
          </a:p>
        </p:txBody>
      </p:sp>
    </p:spTree>
    <p:extLst>
      <p:ext uri="{BB962C8B-B14F-4D97-AF65-F5344CB8AC3E}">
        <p14:creationId xmlns:p14="http://schemas.microsoft.com/office/powerpoint/2010/main" val="3608049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132042-7329-AF27-EB1A-5E1D271C0024}"/>
              </a:ext>
            </a:extLst>
          </p:cNvPr>
          <p:cNvSpPr txBox="1">
            <a:spLocks/>
          </p:cNvSpPr>
          <p:nvPr/>
        </p:nvSpPr>
        <p:spPr>
          <a:xfrm>
            <a:off x="995363" y="114300"/>
            <a:ext cx="10201274" cy="1131062"/>
          </a:xfrm>
          <a:prstGeom prst="rect">
            <a:avLst/>
          </a:prstGeom>
        </p:spPr>
        <p:txBody>
          <a:bodyPr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AU" sz="5400" b="1" dirty="0">
                <a:latin typeface="CocogoosePro" panose="00000500000000000000" pitchFamily="2" charset="0"/>
              </a:rPr>
              <a:t>Preparing for University</a:t>
            </a:r>
          </a:p>
        </p:txBody>
      </p:sp>
      <p:sp>
        <p:nvSpPr>
          <p:cNvPr id="5" name="Content Placeholder 2">
            <a:extLst>
              <a:ext uri="{FF2B5EF4-FFF2-40B4-BE49-F238E27FC236}">
                <a16:creationId xmlns:a16="http://schemas.microsoft.com/office/drawing/2014/main" id="{A4679B6A-2173-683E-B6E3-435D8C2F9612}"/>
              </a:ext>
            </a:extLst>
          </p:cNvPr>
          <p:cNvSpPr txBox="1">
            <a:spLocks/>
          </p:cNvSpPr>
          <p:nvPr/>
        </p:nvSpPr>
        <p:spPr>
          <a:xfrm>
            <a:off x="390524" y="1730565"/>
            <a:ext cx="11801476" cy="477473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AU" sz="1850" dirty="0">
                <a:latin typeface="HelveticaNeueLT Std" panose="020B0804020202020204" pitchFamily="34" charset="0"/>
              </a:rPr>
              <a:t>University courses are going to have prerequisite subjects, study scores and ATAR requirements. </a:t>
            </a:r>
            <a:br>
              <a:rPr lang="en-AU" sz="1850" dirty="0">
                <a:latin typeface="HelveticaNeueLT Std" panose="020B0804020202020204" pitchFamily="34" charset="0"/>
              </a:rPr>
            </a:br>
            <a:r>
              <a:rPr lang="en-AU" sz="1850" dirty="0">
                <a:latin typeface="HelveticaNeueLT Std" panose="020B0804020202020204" pitchFamily="34" charset="0"/>
              </a:rPr>
              <a:t>They will typically have Unit 3 and 4 prerequisites. Make sure you are completing the subjects you need for your desired course/s.</a:t>
            </a:r>
          </a:p>
          <a:p>
            <a:pPr>
              <a:lnSpc>
                <a:spcPct val="150000"/>
              </a:lnSpc>
            </a:pPr>
            <a:r>
              <a:rPr lang="en-AU" sz="1850" dirty="0">
                <a:latin typeface="HelveticaNeueLT Std"/>
              </a:rPr>
              <a:t>If your school has opportunities to select electives in Year’s 9 and 10, it can be a good time to try subjects that you might consider as a career path.</a:t>
            </a:r>
          </a:p>
          <a:p>
            <a:pPr>
              <a:lnSpc>
                <a:spcPct val="150000"/>
              </a:lnSpc>
            </a:pPr>
            <a:r>
              <a:rPr lang="en-AU" sz="1850" dirty="0">
                <a:latin typeface="HelveticaNeueLT Std" panose="020B0804020202020204" pitchFamily="34" charset="0"/>
              </a:rPr>
              <a:t>Schools should have career or guidance counsellors; it is worthwhile booking in to see them. Alternatively, there are external career counsellors, but they may charge a fee.</a:t>
            </a:r>
          </a:p>
          <a:p>
            <a:pPr>
              <a:lnSpc>
                <a:spcPct val="150000"/>
              </a:lnSpc>
            </a:pPr>
            <a:endParaRPr lang="en-AU" sz="1850" dirty="0">
              <a:latin typeface="HelveticaNeueLT Std" panose="020B0804020202020204" pitchFamily="34" charset="0"/>
            </a:endParaRPr>
          </a:p>
        </p:txBody>
      </p:sp>
      <p:sp>
        <p:nvSpPr>
          <p:cNvPr id="10" name="Minus Sign 9">
            <a:extLst>
              <a:ext uri="{FF2B5EF4-FFF2-40B4-BE49-F238E27FC236}">
                <a16:creationId xmlns:a16="http://schemas.microsoft.com/office/drawing/2014/main" id="{40641BA0-36AB-BC67-F451-8A63828DCEB3}"/>
              </a:ext>
            </a:extLst>
          </p:cNvPr>
          <p:cNvSpPr/>
          <p:nvPr/>
        </p:nvSpPr>
        <p:spPr>
          <a:xfrm>
            <a:off x="-1004934" y="1260903"/>
            <a:ext cx="13643572" cy="285750"/>
          </a:xfrm>
          <a:prstGeom prst="mathMinus">
            <a:avLst/>
          </a:prstGeom>
          <a:solidFill>
            <a:srgbClr val="B83A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red circle on a black background&#10;&#10;Description automatically generated">
            <a:extLst>
              <a:ext uri="{FF2B5EF4-FFF2-40B4-BE49-F238E27FC236}">
                <a16:creationId xmlns:a16="http://schemas.microsoft.com/office/drawing/2014/main" id="{1DF81E11-5619-8D5C-3794-D2BE30C2A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852" y="4044158"/>
            <a:ext cx="5630992" cy="5627683"/>
          </a:xfrm>
          <a:prstGeom prst="rect">
            <a:avLst/>
          </a:prstGeom>
        </p:spPr>
      </p:pic>
      <p:sp>
        <p:nvSpPr>
          <p:cNvPr id="2" name="Slide Number Placeholder 1">
            <a:extLst>
              <a:ext uri="{FF2B5EF4-FFF2-40B4-BE49-F238E27FC236}">
                <a16:creationId xmlns:a16="http://schemas.microsoft.com/office/drawing/2014/main" id="{C85CF3EC-D655-1D6D-0B2E-F226EE6ADE73}"/>
              </a:ext>
            </a:extLst>
          </p:cNvPr>
          <p:cNvSpPr>
            <a:spLocks noGrp="1"/>
          </p:cNvSpPr>
          <p:nvPr>
            <p:ph type="sldNum" sz="quarter" idx="12"/>
          </p:nvPr>
        </p:nvSpPr>
        <p:spPr/>
        <p:txBody>
          <a:bodyPr/>
          <a:lstStyle/>
          <a:p>
            <a:fld id="{78C2C551-A77F-4416-ADEE-5175DCA1A262}" type="slidenum">
              <a:rPr lang="en-AU" b="1" smtClean="0">
                <a:solidFill>
                  <a:schemeClr val="tx1"/>
                </a:solidFill>
              </a:rPr>
              <a:t>38</a:t>
            </a:fld>
            <a:endParaRPr lang="en-AU" b="1" dirty="0">
              <a:solidFill>
                <a:schemeClr val="tx1"/>
              </a:solidFill>
            </a:endParaRPr>
          </a:p>
        </p:txBody>
      </p:sp>
    </p:spTree>
    <p:extLst>
      <p:ext uri="{BB962C8B-B14F-4D97-AF65-F5344CB8AC3E}">
        <p14:creationId xmlns:p14="http://schemas.microsoft.com/office/powerpoint/2010/main" val="3722346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8AB1E3-A723-6B4D-7C28-6316417A1549}"/>
              </a:ext>
            </a:extLst>
          </p:cNvPr>
          <p:cNvSpPr txBox="1">
            <a:spLocks/>
          </p:cNvSpPr>
          <p:nvPr/>
        </p:nvSpPr>
        <p:spPr>
          <a:xfrm>
            <a:off x="266701" y="281920"/>
            <a:ext cx="12115799"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AU" sz="4200" b="1" dirty="0">
                <a:latin typeface="CocogoosePro" panose="00000500000000000000" pitchFamily="2" charset="0"/>
              </a:rPr>
              <a:t>What is Recognition of Prior Learning?</a:t>
            </a:r>
            <a:endParaRPr lang="en-AU" sz="4200" b="1" dirty="0">
              <a:latin typeface="CocogoosePro" panose="00000500000000000000" pitchFamily="2" charset="0"/>
              <a:cs typeface="Helvetica"/>
            </a:endParaRPr>
          </a:p>
        </p:txBody>
      </p:sp>
      <p:sp>
        <p:nvSpPr>
          <p:cNvPr id="5" name="Content Placeholder 2">
            <a:extLst>
              <a:ext uri="{FF2B5EF4-FFF2-40B4-BE49-F238E27FC236}">
                <a16:creationId xmlns:a16="http://schemas.microsoft.com/office/drawing/2014/main" id="{8AED0314-2E27-6854-F128-7D6564483E9F}"/>
              </a:ext>
            </a:extLst>
          </p:cNvPr>
          <p:cNvSpPr txBox="1">
            <a:spLocks/>
          </p:cNvSpPr>
          <p:nvPr/>
        </p:nvSpPr>
        <p:spPr>
          <a:xfrm>
            <a:off x="266699" y="1532709"/>
            <a:ext cx="10227129" cy="601762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AU" sz="1600" dirty="0">
                <a:latin typeface="HelveticaNeueLT Std"/>
              </a:rPr>
              <a:t>Recognition of Prior Learning (RPL) takes into consideration the knowledge and skills you have. </a:t>
            </a:r>
            <a:br>
              <a:rPr lang="en-AU" sz="1600" dirty="0">
                <a:latin typeface="HelveticaNeueLT Std"/>
              </a:rPr>
            </a:br>
            <a:r>
              <a:rPr lang="en-AU" sz="1600" dirty="0">
                <a:latin typeface="HelveticaNeueLT Std"/>
              </a:rPr>
              <a:t>This may have been obtained through completing another course, general life experience, employment or volunteering.  Universities consider this when you apply for a course to determine if your RPL will assist with the training requirements needed to complete it. </a:t>
            </a:r>
          </a:p>
          <a:p>
            <a:pPr>
              <a:lnSpc>
                <a:spcPct val="150000"/>
              </a:lnSpc>
            </a:pPr>
            <a:r>
              <a:rPr lang="en-AU" sz="1600" dirty="0">
                <a:latin typeface="HelveticaNeueLT Std"/>
              </a:rPr>
              <a:t>If you transfer or apply for a course, RPL may be applied if you have completed similar or the same units previously. This will mean you do not have to repeat that unit.</a:t>
            </a:r>
          </a:p>
          <a:p>
            <a:pPr>
              <a:lnSpc>
                <a:spcPct val="150000"/>
              </a:lnSpc>
            </a:pPr>
            <a:r>
              <a:rPr lang="en-AU" sz="1600" dirty="0">
                <a:latin typeface="HelveticaNeueLT Std" panose="020B0804020202020204" pitchFamily="34" charset="0"/>
              </a:rPr>
              <a:t>You need to enquire about RPL at enrolment and before the census cut-off date. If you are eligible, your RPL will be added to your overall credit points tally. A certain number of credit points are required to complete a course. </a:t>
            </a:r>
          </a:p>
          <a:p>
            <a:pPr>
              <a:lnSpc>
                <a:spcPct val="150000"/>
              </a:lnSpc>
            </a:pPr>
            <a:r>
              <a:rPr lang="en-AU" sz="1600" dirty="0">
                <a:latin typeface="HelveticaNeueLT Std" panose="020B0804020202020204" pitchFamily="34" charset="0"/>
              </a:rPr>
              <a:t>Please note, some institutes may not recognise some study completed overseas. If you want to study abroad during your degree, investigate how your institute can support you.</a:t>
            </a:r>
          </a:p>
        </p:txBody>
      </p:sp>
      <p:pic>
        <p:nvPicPr>
          <p:cNvPr id="8" name="Picture 7" descr="A red square with black background&#10;&#10;Description automatically generated">
            <a:extLst>
              <a:ext uri="{FF2B5EF4-FFF2-40B4-BE49-F238E27FC236}">
                <a16:creationId xmlns:a16="http://schemas.microsoft.com/office/drawing/2014/main" id="{C4A47B98-5C28-4C1E-F896-148C4B259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4621" y="1464608"/>
            <a:ext cx="4539971" cy="4537303"/>
          </a:xfrm>
          <a:prstGeom prst="rect">
            <a:avLst/>
          </a:prstGeom>
        </p:spPr>
      </p:pic>
      <p:sp>
        <p:nvSpPr>
          <p:cNvPr id="12" name="Minus Sign 11">
            <a:extLst>
              <a:ext uri="{FF2B5EF4-FFF2-40B4-BE49-F238E27FC236}">
                <a16:creationId xmlns:a16="http://schemas.microsoft.com/office/drawing/2014/main" id="{C5629FD7-85A7-B8C6-D02A-120E69D70B3A}"/>
              </a:ext>
            </a:extLst>
          </p:cNvPr>
          <p:cNvSpPr/>
          <p:nvPr/>
        </p:nvSpPr>
        <p:spPr>
          <a:xfrm>
            <a:off x="-1905388" y="1321733"/>
            <a:ext cx="16078976" cy="285750"/>
          </a:xfrm>
          <a:prstGeom prst="mathMinus">
            <a:avLst/>
          </a:prstGeom>
          <a:solidFill>
            <a:srgbClr val="B83A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94CAB4CB-79C7-87D9-AA3F-A7B3D019E8F4}"/>
              </a:ext>
            </a:extLst>
          </p:cNvPr>
          <p:cNvSpPr>
            <a:spLocks noGrp="1"/>
          </p:cNvSpPr>
          <p:nvPr>
            <p:ph type="sldNum" sz="quarter" idx="12"/>
          </p:nvPr>
        </p:nvSpPr>
        <p:spPr/>
        <p:txBody>
          <a:bodyPr/>
          <a:lstStyle/>
          <a:p>
            <a:fld id="{78C2C551-A77F-4416-ADEE-5175DCA1A262}" type="slidenum">
              <a:rPr lang="en-AU" b="1" smtClean="0">
                <a:solidFill>
                  <a:schemeClr val="tx1"/>
                </a:solidFill>
              </a:rPr>
              <a:t>39</a:t>
            </a:fld>
            <a:endParaRPr lang="en-AU" b="1" dirty="0">
              <a:solidFill>
                <a:schemeClr val="tx1"/>
              </a:solidFill>
            </a:endParaRPr>
          </a:p>
        </p:txBody>
      </p:sp>
    </p:spTree>
    <p:extLst>
      <p:ext uri="{BB962C8B-B14F-4D97-AF65-F5344CB8AC3E}">
        <p14:creationId xmlns:p14="http://schemas.microsoft.com/office/powerpoint/2010/main" val="1503496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0F10-B1A3-D5E6-7176-8FB6ED681BFC}"/>
              </a:ext>
            </a:extLst>
          </p:cNvPr>
          <p:cNvSpPr>
            <a:spLocks noGrp="1"/>
          </p:cNvSpPr>
          <p:nvPr>
            <p:ph type="title"/>
          </p:nvPr>
        </p:nvSpPr>
        <p:spPr/>
        <p:txBody>
          <a:bodyPr>
            <a:normAutofit/>
          </a:bodyPr>
          <a:lstStyle/>
          <a:p>
            <a:r>
              <a:rPr lang="en-AU" sz="4000" b="1" dirty="0">
                <a:latin typeface="CocogoosePro" panose="00000500000000000000" pitchFamily="2" charset="0"/>
                <a:cs typeface="Helvetica" panose="020B0604020202020204" pitchFamily="34" charset="0"/>
              </a:rPr>
              <a:t>What is the purpose of this document?</a:t>
            </a:r>
          </a:p>
        </p:txBody>
      </p:sp>
      <p:pic>
        <p:nvPicPr>
          <p:cNvPr id="9" name="Picture 8" descr="A green diamond shaped object&#10;&#10;Description automatically generated">
            <a:extLst>
              <a:ext uri="{FF2B5EF4-FFF2-40B4-BE49-F238E27FC236}">
                <a16:creationId xmlns:a16="http://schemas.microsoft.com/office/drawing/2014/main" id="{3EB4E200-F90A-68A4-7CE0-AB5F257C5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116636">
            <a:off x="8399635" y="-3285331"/>
            <a:ext cx="6858000" cy="6858000"/>
          </a:xfrm>
          <a:prstGeom prst="rect">
            <a:avLst/>
          </a:prstGeom>
        </p:spPr>
      </p:pic>
      <p:sp>
        <p:nvSpPr>
          <p:cNvPr id="5" name="Slide Number Placeholder 4">
            <a:extLst>
              <a:ext uri="{FF2B5EF4-FFF2-40B4-BE49-F238E27FC236}">
                <a16:creationId xmlns:a16="http://schemas.microsoft.com/office/drawing/2014/main" id="{03DDB39F-472D-FE7A-1E09-1153840F2B8A}"/>
              </a:ext>
            </a:extLst>
          </p:cNvPr>
          <p:cNvSpPr>
            <a:spLocks noGrp="1"/>
          </p:cNvSpPr>
          <p:nvPr>
            <p:ph type="sldNum" sz="quarter" idx="12"/>
          </p:nvPr>
        </p:nvSpPr>
        <p:spPr/>
        <p:txBody>
          <a:bodyPr/>
          <a:lstStyle/>
          <a:p>
            <a:fld id="{78C2C551-A77F-4416-ADEE-5175DCA1A262}" type="slidenum">
              <a:rPr lang="en-AU" b="1" smtClean="0">
                <a:solidFill>
                  <a:schemeClr val="tx1"/>
                </a:solidFill>
              </a:rPr>
              <a:t>4</a:t>
            </a:fld>
            <a:endParaRPr lang="en-AU" b="1" dirty="0">
              <a:solidFill>
                <a:schemeClr val="tx1"/>
              </a:solidFill>
            </a:endParaRPr>
          </a:p>
        </p:txBody>
      </p:sp>
      <p:grpSp>
        <p:nvGrpSpPr>
          <p:cNvPr id="3" name="Group 2">
            <a:extLst>
              <a:ext uri="{FF2B5EF4-FFF2-40B4-BE49-F238E27FC236}">
                <a16:creationId xmlns:a16="http://schemas.microsoft.com/office/drawing/2014/main" id="{B7FD4AF9-19AF-12C0-C60D-45F5FD8A9515}"/>
              </a:ext>
            </a:extLst>
          </p:cNvPr>
          <p:cNvGrpSpPr/>
          <p:nvPr/>
        </p:nvGrpSpPr>
        <p:grpSpPr>
          <a:xfrm>
            <a:off x="838790" y="3112826"/>
            <a:ext cx="1800000" cy="1930716"/>
            <a:chOff x="634059" y="1857234"/>
            <a:chExt cx="1800000" cy="1930716"/>
          </a:xfrm>
        </p:grpSpPr>
        <p:sp>
          <p:nvSpPr>
            <p:cNvPr id="4" name="Rectangle 3">
              <a:extLst>
                <a:ext uri="{FF2B5EF4-FFF2-40B4-BE49-F238E27FC236}">
                  <a16:creationId xmlns:a16="http://schemas.microsoft.com/office/drawing/2014/main" id="{C9EE2224-C671-1CE5-64E9-DA3F846C0002}"/>
                </a:ext>
              </a:extLst>
            </p:cNvPr>
            <p:cNvSpPr/>
            <p:nvPr/>
          </p:nvSpPr>
          <p:spPr>
            <a:xfrm>
              <a:off x="634059" y="1857234"/>
              <a:ext cx="1800000" cy="19307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0" name="TextBox 9">
              <a:extLst>
                <a:ext uri="{FF2B5EF4-FFF2-40B4-BE49-F238E27FC236}">
                  <a16:creationId xmlns:a16="http://schemas.microsoft.com/office/drawing/2014/main" id="{824FC098-F979-D2C6-A162-D76381C51132}"/>
                </a:ext>
              </a:extLst>
            </p:cNvPr>
            <p:cNvSpPr txBox="1"/>
            <p:nvPr/>
          </p:nvSpPr>
          <p:spPr>
            <a:xfrm>
              <a:off x="634059" y="1857234"/>
              <a:ext cx="1800000" cy="19307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AU" sz="1400" b="0" i="0" kern="1200" dirty="0">
                  <a:latin typeface="HelveticaNeueLT Std"/>
                  <a:cs typeface="Helvetica"/>
                </a:rPr>
                <a:t>Navigating life outside of school can be daunting and difficult.</a:t>
              </a:r>
              <a:r>
                <a:rPr lang="en-AU" sz="1400" kern="1200" dirty="0">
                  <a:latin typeface="HelveticaNeueLT Std"/>
                  <a:cs typeface="Helvetica"/>
                </a:rPr>
                <a:t> It is hard to know where to begin to find support.</a:t>
              </a:r>
              <a:endParaRPr lang="en-US" sz="1400" kern="1200" dirty="0">
                <a:latin typeface="HelveticaNeueLT Std"/>
                <a:cs typeface="Helvetica" panose="020B0604020202020204" pitchFamily="34" charset="0"/>
              </a:endParaRPr>
            </a:p>
          </p:txBody>
        </p:sp>
      </p:grpSp>
      <p:grpSp>
        <p:nvGrpSpPr>
          <p:cNvPr id="12" name="Group 11">
            <a:extLst>
              <a:ext uri="{FF2B5EF4-FFF2-40B4-BE49-F238E27FC236}">
                <a16:creationId xmlns:a16="http://schemas.microsoft.com/office/drawing/2014/main" id="{02F0A6BB-5A41-DE1C-FB87-83B743AF52CC}"/>
              </a:ext>
            </a:extLst>
          </p:cNvPr>
          <p:cNvGrpSpPr/>
          <p:nvPr/>
        </p:nvGrpSpPr>
        <p:grpSpPr>
          <a:xfrm>
            <a:off x="3227513" y="2616042"/>
            <a:ext cx="3920887" cy="2427500"/>
            <a:chOff x="628172" y="1857234"/>
            <a:chExt cx="3920887" cy="2427500"/>
          </a:xfrm>
        </p:grpSpPr>
        <p:sp>
          <p:nvSpPr>
            <p:cNvPr id="13" name="Rectangle 12">
              <a:extLst>
                <a:ext uri="{FF2B5EF4-FFF2-40B4-BE49-F238E27FC236}">
                  <a16:creationId xmlns:a16="http://schemas.microsoft.com/office/drawing/2014/main" id="{CD995D34-6B7B-BD9B-D97D-39666D4CF872}"/>
                </a:ext>
              </a:extLst>
            </p:cNvPr>
            <p:cNvSpPr/>
            <p:nvPr/>
          </p:nvSpPr>
          <p:spPr>
            <a:xfrm>
              <a:off x="2749059" y="1857234"/>
              <a:ext cx="1800000" cy="19307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4" name="TextBox 13">
              <a:extLst>
                <a:ext uri="{FF2B5EF4-FFF2-40B4-BE49-F238E27FC236}">
                  <a16:creationId xmlns:a16="http://schemas.microsoft.com/office/drawing/2014/main" id="{D7D1B399-14AD-B464-083B-ACB4B5849349}"/>
                </a:ext>
              </a:extLst>
            </p:cNvPr>
            <p:cNvSpPr txBox="1"/>
            <p:nvPr/>
          </p:nvSpPr>
          <p:spPr>
            <a:xfrm>
              <a:off x="628172" y="2354018"/>
              <a:ext cx="1800000" cy="19307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AU" sz="1400" kern="1200" dirty="0">
                  <a:latin typeface="HelveticaNeueLT Std"/>
                  <a:cs typeface="Helvetica"/>
                </a:rPr>
                <a:t>T</a:t>
              </a:r>
              <a:r>
                <a:rPr lang="en-AU" sz="1400" b="0" i="0" kern="1200" dirty="0">
                  <a:latin typeface="HelveticaNeueLT Std"/>
                  <a:cs typeface="Helvetica"/>
                </a:rPr>
                <a:t>his document serves as a guide to the post school options available to you. </a:t>
              </a:r>
              <a:br>
                <a:rPr lang="en-AU" sz="1400" b="0" i="0" kern="1200" dirty="0">
                  <a:latin typeface="HelveticaNeueLT Std"/>
                  <a:cs typeface="Helvetica"/>
                </a:rPr>
              </a:br>
              <a:r>
                <a:rPr lang="en-AU" sz="1400" b="0" i="0" kern="1200" dirty="0">
                  <a:latin typeface="HelveticaNeueLT Std"/>
                  <a:cs typeface="Helvetica"/>
                </a:rPr>
                <a:t>It is a summary of key information to support you on your post school journey.</a:t>
              </a:r>
              <a:endParaRPr lang="en-US" sz="1400" kern="1200" dirty="0">
                <a:latin typeface="HelveticaNeueLT Std"/>
                <a:cs typeface="Helvetica"/>
              </a:endParaRPr>
            </a:p>
          </p:txBody>
        </p:sp>
      </p:grpSp>
      <p:grpSp>
        <p:nvGrpSpPr>
          <p:cNvPr id="15" name="Group 14">
            <a:extLst>
              <a:ext uri="{FF2B5EF4-FFF2-40B4-BE49-F238E27FC236}">
                <a16:creationId xmlns:a16="http://schemas.microsoft.com/office/drawing/2014/main" id="{8642E571-EF66-97A8-7D5B-8C084C7502B9}"/>
              </a:ext>
            </a:extLst>
          </p:cNvPr>
          <p:cNvGrpSpPr/>
          <p:nvPr/>
        </p:nvGrpSpPr>
        <p:grpSpPr>
          <a:xfrm>
            <a:off x="5061854" y="2984489"/>
            <a:ext cx="3120346" cy="2067731"/>
            <a:chOff x="4864059" y="1857234"/>
            <a:chExt cx="3120346" cy="2067731"/>
          </a:xfrm>
        </p:grpSpPr>
        <p:sp>
          <p:nvSpPr>
            <p:cNvPr id="16" name="Rectangle 15">
              <a:extLst>
                <a:ext uri="{FF2B5EF4-FFF2-40B4-BE49-F238E27FC236}">
                  <a16:creationId xmlns:a16="http://schemas.microsoft.com/office/drawing/2014/main" id="{002BA3F3-D97D-92F5-4D8B-4186A4329EFF}"/>
                </a:ext>
              </a:extLst>
            </p:cNvPr>
            <p:cNvSpPr/>
            <p:nvPr/>
          </p:nvSpPr>
          <p:spPr>
            <a:xfrm>
              <a:off x="4864059" y="1857234"/>
              <a:ext cx="2902482" cy="19307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7" name="TextBox 16">
              <a:extLst>
                <a:ext uri="{FF2B5EF4-FFF2-40B4-BE49-F238E27FC236}">
                  <a16:creationId xmlns:a16="http://schemas.microsoft.com/office/drawing/2014/main" id="{C770F29A-322D-FD80-060D-6DB37BAAA906}"/>
                </a:ext>
              </a:extLst>
            </p:cNvPr>
            <p:cNvSpPr txBox="1"/>
            <p:nvPr/>
          </p:nvSpPr>
          <p:spPr>
            <a:xfrm>
              <a:off x="5081923" y="1994249"/>
              <a:ext cx="2902482" cy="19307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AU" sz="1400" b="0" i="0" kern="1200" dirty="0">
                  <a:latin typeface="HelveticaNeueLT Std"/>
                  <a:cs typeface="Helvetica"/>
                </a:rPr>
                <a:t>This document is a </a:t>
              </a:r>
              <a:br>
                <a:rPr lang="en-AU" sz="1400" b="0" i="0" kern="1200" dirty="0">
                  <a:latin typeface="HelveticaNeueLT Std"/>
                  <a:cs typeface="Helvetica"/>
                </a:rPr>
              </a:br>
              <a:r>
                <a:rPr lang="en-AU" sz="1400" b="0" i="0" kern="1200" dirty="0">
                  <a:latin typeface="HelveticaNeueLT Std"/>
                  <a:cs typeface="Helvetica"/>
                </a:rPr>
                <a:t>good starting point </a:t>
              </a:r>
              <a:r>
                <a:rPr lang="en-AU" sz="1400" b="0" i="0" kern="1200" dirty="0">
                  <a:solidFill>
                    <a:srgbClr val="010000"/>
                  </a:solidFill>
                  <a:latin typeface="HelveticaNeueLT Std"/>
                  <a:cs typeface="Helvetica"/>
                </a:rPr>
                <a:t>with </a:t>
              </a:r>
              <a:br>
                <a:rPr lang="en-AU" sz="1400" b="0" i="0" kern="1200" dirty="0">
                  <a:solidFill>
                    <a:srgbClr val="010000"/>
                  </a:solidFill>
                  <a:latin typeface="HelveticaNeueLT Std"/>
                  <a:cs typeface="Helvetica"/>
                </a:rPr>
              </a:br>
              <a:r>
                <a:rPr lang="en-AU" sz="1400" b="0" i="0" kern="1200" dirty="0">
                  <a:solidFill>
                    <a:srgbClr val="010000"/>
                  </a:solidFill>
                  <a:latin typeface="HelveticaNeueLT Std"/>
                  <a:cs typeface="Helvetica"/>
                </a:rPr>
                <a:t>lots of helpful pointers </a:t>
              </a:r>
              <a:br>
                <a:rPr lang="en-AU" sz="1400" b="0" i="0" kern="1200" dirty="0">
                  <a:solidFill>
                    <a:srgbClr val="010000"/>
                  </a:solidFill>
                  <a:latin typeface="HelveticaNeueLT Std"/>
                  <a:cs typeface="Helvetica"/>
                </a:rPr>
              </a:br>
              <a:r>
                <a:rPr lang="en-AU" sz="1400" b="0" i="0" kern="1200" dirty="0">
                  <a:solidFill>
                    <a:srgbClr val="010000"/>
                  </a:solidFill>
                  <a:latin typeface="HelveticaNeueLT Std"/>
                  <a:cs typeface="Helvetica"/>
                </a:rPr>
                <a:t>to guide you. </a:t>
              </a:r>
              <a:br>
                <a:rPr lang="en-AU" sz="1400" b="0" i="0" kern="1200" dirty="0">
                  <a:solidFill>
                    <a:srgbClr val="010000"/>
                  </a:solidFill>
                  <a:latin typeface="HelveticaNeueLT Std"/>
                  <a:cs typeface="Helvetica"/>
                </a:rPr>
              </a:br>
              <a:r>
                <a:rPr lang="en-AU" sz="1400" b="0" i="0" kern="1200" dirty="0">
                  <a:solidFill>
                    <a:srgbClr val="010000"/>
                  </a:solidFill>
                  <a:latin typeface="HelveticaNeueLT Std"/>
                  <a:cs typeface="Helvetica"/>
                </a:rPr>
                <a:t>Use the links and </a:t>
              </a:r>
              <a:br>
                <a:rPr lang="en-AU" sz="1400" b="0" i="0" kern="1200" dirty="0">
                  <a:solidFill>
                    <a:srgbClr val="010000"/>
                  </a:solidFill>
                  <a:latin typeface="HelveticaNeueLT Std"/>
                  <a:cs typeface="Helvetica"/>
                </a:rPr>
              </a:br>
              <a:r>
                <a:rPr lang="en-AU" sz="1400" b="0" i="0" kern="1200" dirty="0">
                  <a:solidFill>
                    <a:srgbClr val="010000"/>
                  </a:solidFill>
                  <a:latin typeface="HelveticaNeueLT Std"/>
                  <a:cs typeface="Helvetica"/>
                </a:rPr>
                <a:t>visit the websites listed </a:t>
              </a:r>
              <a:br>
                <a:rPr lang="en-AU" sz="1400" b="0" i="0" kern="1200" dirty="0">
                  <a:solidFill>
                    <a:srgbClr val="010000"/>
                  </a:solidFill>
                  <a:latin typeface="HelveticaNeueLT Std"/>
                  <a:cs typeface="Helvetica"/>
                </a:rPr>
              </a:br>
              <a:r>
                <a:rPr lang="en-AU" sz="1400" b="0" i="0" kern="1200" dirty="0">
                  <a:solidFill>
                    <a:srgbClr val="010000"/>
                  </a:solidFill>
                  <a:latin typeface="HelveticaNeueLT Std"/>
                  <a:cs typeface="Helvetica"/>
                </a:rPr>
                <a:t>to find out more </a:t>
              </a:r>
              <a:br>
                <a:rPr lang="en-AU" sz="1400" b="0" i="0" kern="1200" dirty="0">
                  <a:solidFill>
                    <a:srgbClr val="010000"/>
                  </a:solidFill>
                  <a:latin typeface="HelveticaNeueLT Std"/>
                  <a:cs typeface="Helvetica"/>
                </a:rPr>
              </a:br>
              <a:r>
                <a:rPr lang="en-AU" sz="1400" b="0" i="0" kern="1200" dirty="0">
                  <a:solidFill>
                    <a:srgbClr val="010000"/>
                  </a:solidFill>
                  <a:latin typeface="HelveticaNeueLT Std"/>
                  <a:cs typeface="Helvetica"/>
                </a:rPr>
                <a:t>and take steps </a:t>
              </a:r>
              <a:br>
                <a:rPr lang="en-AU" sz="1400" b="0" i="0" kern="1200" dirty="0">
                  <a:solidFill>
                    <a:srgbClr val="010000"/>
                  </a:solidFill>
                  <a:latin typeface="HelveticaNeueLT Std"/>
                  <a:cs typeface="Helvetica"/>
                </a:rPr>
              </a:br>
              <a:r>
                <a:rPr lang="en-AU" sz="1400" b="0" i="0" kern="1200" dirty="0">
                  <a:solidFill>
                    <a:srgbClr val="010000"/>
                  </a:solidFill>
                  <a:latin typeface="HelveticaNeueLT Std"/>
                  <a:cs typeface="Helvetica"/>
                </a:rPr>
                <a:t>towards your future. </a:t>
              </a:r>
              <a:r>
                <a:rPr lang="en-AU" sz="1400" b="0" i="0" kern="1200" dirty="0">
                  <a:latin typeface="HelveticaNeueLT Std"/>
                  <a:cs typeface="Helvetica"/>
                </a:rPr>
                <a:t>   </a:t>
              </a:r>
              <a:endParaRPr lang="en-US" sz="1400" kern="1200" dirty="0">
                <a:latin typeface="HelveticaNeueLT Std"/>
                <a:cs typeface="Helvetica"/>
              </a:endParaRPr>
            </a:p>
          </p:txBody>
        </p:sp>
      </p:grpSp>
      <p:grpSp>
        <p:nvGrpSpPr>
          <p:cNvPr id="18" name="Group 17">
            <a:extLst>
              <a:ext uri="{FF2B5EF4-FFF2-40B4-BE49-F238E27FC236}">
                <a16:creationId xmlns:a16="http://schemas.microsoft.com/office/drawing/2014/main" id="{4340C98C-F5A2-E65C-9A48-0D07225E46B9}"/>
              </a:ext>
            </a:extLst>
          </p:cNvPr>
          <p:cNvGrpSpPr/>
          <p:nvPr/>
        </p:nvGrpSpPr>
        <p:grpSpPr>
          <a:xfrm>
            <a:off x="8182200" y="2984489"/>
            <a:ext cx="2228400" cy="2059053"/>
            <a:chOff x="8081541" y="1857234"/>
            <a:chExt cx="2228400" cy="2059053"/>
          </a:xfrm>
        </p:grpSpPr>
        <p:sp>
          <p:nvSpPr>
            <p:cNvPr id="19" name="Rectangle 18">
              <a:extLst>
                <a:ext uri="{FF2B5EF4-FFF2-40B4-BE49-F238E27FC236}">
                  <a16:creationId xmlns:a16="http://schemas.microsoft.com/office/drawing/2014/main" id="{40A8E012-EC8D-43EE-EE0A-72F23BE5BDA8}"/>
                </a:ext>
              </a:extLst>
            </p:cNvPr>
            <p:cNvSpPr/>
            <p:nvPr/>
          </p:nvSpPr>
          <p:spPr>
            <a:xfrm>
              <a:off x="8081541" y="1857234"/>
              <a:ext cx="1800000" cy="19307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20" name="TextBox 19">
              <a:extLst>
                <a:ext uri="{FF2B5EF4-FFF2-40B4-BE49-F238E27FC236}">
                  <a16:creationId xmlns:a16="http://schemas.microsoft.com/office/drawing/2014/main" id="{08363760-919F-DF50-BAA5-D536A2113989}"/>
                </a:ext>
              </a:extLst>
            </p:cNvPr>
            <p:cNvSpPr txBox="1"/>
            <p:nvPr/>
          </p:nvSpPr>
          <p:spPr>
            <a:xfrm>
              <a:off x="8509941" y="1985571"/>
              <a:ext cx="1800000" cy="19307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AU" sz="1400" kern="1200" dirty="0">
                  <a:latin typeface="HelveticaNeueLT Std"/>
                  <a:cs typeface="Helvetica"/>
                </a:rPr>
                <a:t>You can use the contents page to skip to sections of interest or search for specific topics. Listed websites are also hyperlinked for easy access. </a:t>
              </a:r>
            </a:p>
          </p:txBody>
        </p:sp>
      </p:grpSp>
      <p:pic>
        <p:nvPicPr>
          <p:cNvPr id="24" name="Picture 23" descr="A green and blue outline of a paper and a pen&#10;&#10;AI-generated content may be incorrect.">
            <a:extLst>
              <a:ext uri="{FF2B5EF4-FFF2-40B4-BE49-F238E27FC236}">
                <a16:creationId xmlns:a16="http://schemas.microsoft.com/office/drawing/2014/main" id="{C2F09751-6059-2895-1F5E-37DFD7915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714" y="1682452"/>
            <a:ext cx="1706489" cy="1706489"/>
          </a:xfrm>
          <a:prstGeom prst="rect">
            <a:avLst/>
          </a:prstGeom>
        </p:spPr>
      </p:pic>
      <p:pic>
        <p:nvPicPr>
          <p:cNvPr id="27" name="Picture 26" descr="A person and person with speech bubbles&#10;&#10;AI-generated content may be incorrect.">
            <a:extLst>
              <a:ext uri="{FF2B5EF4-FFF2-40B4-BE49-F238E27FC236}">
                <a16:creationId xmlns:a16="http://schemas.microsoft.com/office/drawing/2014/main" id="{FB107AA5-E27B-855F-6CE5-F20D23655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008" y="1872914"/>
            <a:ext cx="1325563" cy="1325563"/>
          </a:xfrm>
          <a:prstGeom prst="rect">
            <a:avLst/>
          </a:prstGeom>
        </p:spPr>
      </p:pic>
      <p:pic>
        <p:nvPicPr>
          <p:cNvPr id="30" name="Picture 29" descr="A sign with two arrows&#10;&#10;AI-generated content may be incorrect.">
            <a:extLst>
              <a:ext uri="{FF2B5EF4-FFF2-40B4-BE49-F238E27FC236}">
                <a16:creationId xmlns:a16="http://schemas.microsoft.com/office/drawing/2014/main" id="{9347F994-91BA-7E01-50D8-C25872D23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1514" y="1801986"/>
            <a:ext cx="1630915" cy="1627013"/>
          </a:xfrm>
          <a:prstGeom prst="rect">
            <a:avLst/>
          </a:prstGeom>
        </p:spPr>
      </p:pic>
      <p:pic>
        <p:nvPicPr>
          <p:cNvPr id="32" name="Picture 31" descr="A green check mark on a calendar&#10;&#10;AI-generated content may be incorrect.">
            <a:extLst>
              <a:ext uri="{FF2B5EF4-FFF2-40B4-BE49-F238E27FC236}">
                <a16:creationId xmlns:a16="http://schemas.microsoft.com/office/drawing/2014/main" id="{C5EA6647-5EDB-F3F8-ADAD-F22DF52B5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4840" y="1908459"/>
            <a:ext cx="1411781" cy="1415166"/>
          </a:xfrm>
          <a:prstGeom prst="rect">
            <a:avLst/>
          </a:prstGeom>
        </p:spPr>
      </p:pic>
    </p:spTree>
    <p:extLst>
      <p:ext uri="{BB962C8B-B14F-4D97-AF65-F5344CB8AC3E}">
        <p14:creationId xmlns:p14="http://schemas.microsoft.com/office/powerpoint/2010/main" val="430488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1662AA-4636-D77A-A70B-1CD88769BC91}"/>
              </a:ext>
            </a:extLst>
          </p:cNvPr>
          <p:cNvSpPr txBox="1">
            <a:spLocks/>
          </p:cNvSpPr>
          <p:nvPr/>
        </p:nvSpPr>
        <p:spPr>
          <a:xfrm>
            <a:off x="796705" y="447156"/>
            <a:ext cx="10791509" cy="10149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000" b="1" dirty="0">
                <a:highlight>
                  <a:srgbClr val="FFFFFF"/>
                </a:highlight>
                <a:latin typeface="CocogoosePro" panose="00000500000000000000" pitchFamily="2" charset="0"/>
              </a:rPr>
              <a:t>I play sport at an elite level. I also want to study. Can I do both at the same time?</a:t>
            </a:r>
            <a:endParaRPr lang="en-US" sz="3000" dirty="0">
              <a:latin typeface="CocogoosePro" panose="00000500000000000000" pitchFamily="2" charset="0"/>
            </a:endParaRPr>
          </a:p>
        </p:txBody>
      </p:sp>
      <p:sp>
        <p:nvSpPr>
          <p:cNvPr id="8" name="Content Placeholder 4">
            <a:extLst>
              <a:ext uri="{FF2B5EF4-FFF2-40B4-BE49-F238E27FC236}">
                <a16:creationId xmlns:a16="http://schemas.microsoft.com/office/drawing/2014/main" id="{9E8DC73A-C5BE-BB1D-89EC-0FC4AB8DB534}"/>
              </a:ext>
            </a:extLst>
          </p:cNvPr>
          <p:cNvSpPr>
            <a:spLocks/>
          </p:cNvSpPr>
          <p:nvPr/>
        </p:nvSpPr>
        <p:spPr>
          <a:xfrm>
            <a:off x="606490" y="2017928"/>
            <a:ext cx="5663681" cy="3832365"/>
          </a:xfrm>
          <a:prstGeom prst="rect">
            <a:avLst/>
          </a:prstGeom>
        </p:spPr>
        <p:txBody>
          <a:bodyPr lIns="91440" tIns="45720" rIns="91440" bIns="45720" anchor="t">
            <a:noAutofit/>
          </a:bodyPr>
          <a:lstStyle/>
          <a:p>
            <a:pPr marL="285750" indent="-285750" defTabSz="877824" fontAlgn="base">
              <a:lnSpc>
                <a:spcPct val="150000"/>
              </a:lnSpc>
              <a:spcAft>
                <a:spcPts val="600"/>
              </a:spcAft>
              <a:buFont typeface="Arial" panose="020B0604020202020204" pitchFamily="34" charset="0"/>
              <a:buChar char="•"/>
            </a:pPr>
            <a:r>
              <a:rPr lang="en-AU" sz="1500" kern="1200" dirty="0">
                <a:solidFill>
                  <a:srgbClr val="000000"/>
                </a:solidFill>
                <a:highlight>
                  <a:srgbClr val="FFFFFF"/>
                </a:highlight>
                <a:latin typeface="HelveticaNeueLT Std" panose="020B0804020202020204" pitchFamily="34" charset="0"/>
              </a:rPr>
              <a:t>Many universities have their own versions of an </a:t>
            </a:r>
            <a:br>
              <a:rPr lang="en-AU" sz="1500" kern="1200" dirty="0">
                <a:solidFill>
                  <a:srgbClr val="000000"/>
                </a:solidFill>
                <a:highlight>
                  <a:srgbClr val="FFFFFF"/>
                </a:highlight>
                <a:latin typeface="HelveticaNeueLT Std" panose="020B0804020202020204" pitchFamily="34" charset="0"/>
              </a:rPr>
            </a:br>
            <a:r>
              <a:rPr lang="en-AU" sz="1500" kern="1200" dirty="0">
                <a:solidFill>
                  <a:srgbClr val="000000"/>
                </a:solidFill>
                <a:highlight>
                  <a:srgbClr val="FFFFFF"/>
                </a:highlight>
                <a:latin typeface="HelveticaNeueLT Std" panose="020B0804020202020204" pitchFamily="34" charset="0"/>
              </a:rPr>
              <a:t>‘Elite Athlete Program’. Search your university, </a:t>
            </a:r>
            <a:br>
              <a:rPr lang="en-AU" sz="1500" kern="1200" dirty="0">
                <a:solidFill>
                  <a:srgbClr val="000000"/>
                </a:solidFill>
                <a:highlight>
                  <a:srgbClr val="FFFFFF"/>
                </a:highlight>
                <a:latin typeface="HelveticaNeueLT Std" panose="020B0804020202020204" pitchFamily="34" charset="0"/>
              </a:rPr>
            </a:br>
            <a:r>
              <a:rPr lang="en-AU" sz="1500" kern="1200" dirty="0">
                <a:solidFill>
                  <a:srgbClr val="000000"/>
                </a:solidFill>
                <a:highlight>
                  <a:srgbClr val="FFFFFF"/>
                </a:highlight>
                <a:latin typeface="HelveticaNeueLT Std" panose="020B0804020202020204" pitchFamily="34" charset="0"/>
              </a:rPr>
              <a:t>or your desired university online followed by </a:t>
            </a:r>
            <a:br>
              <a:rPr lang="en-AU" sz="1500" kern="1200" dirty="0">
                <a:solidFill>
                  <a:srgbClr val="000000"/>
                </a:solidFill>
                <a:highlight>
                  <a:srgbClr val="FFFFFF"/>
                </a:highlight>
                <a:latin typeface="HelveticaNeueLT Std" panose="020B0804020202020204" pitchFamily="34" charset="0"/>
              </a:rPr>
            </a:br>
            <a:r>
              <a:rPr lang="en-AU" sz="1500" kern="1200" dirty="0">
                <a:solidFill>
                  <a:srgbClr val="000000"/>
                </a:solidFill>
                <a:highlight>
                  <a:srgbClr val="FFFFFF"/>
                </a:highlight>
                <a:latin typeface="HelveticaNeueLT Std" panose="020B0804020202020204" pitchFamily="34" charset="0"/>
              </a:rPr>
              <a:t>‘Elite Athlete Program’ for more details. </a:t>
            </a:r>
          </a:p>
          <a:p>
            <a:pPr marL="285750" indent="-285750" defTabSz="877824" fontAlgn="base">
              <a:lnSpc>
                <a:spcPct val="150000"/>
              </a:lnSpc>
              <a:spcAft>
                <a:spcPts val="600"/>
              </a:spcAft>
              <a:buFont typeface="Arial" panose="020B0604020202020204" pitchFamily="34" charset="0"/>
              <a:buChar char="•"/>
            </a:pPr>
            <a:r>
              <a:rPr lang="en-AU" sz="1500" dirty="0">
                <a:solidFill>
                  <a:srgbClr val="000000"/>
                </a:solidFill>
                <a:highlight>
                  <a:srgbClr val="FFFFFF"/>
                </a:highlight>
                <a:latin typeface="HelveticaNeueLT Std"/>
              </a:rPr>
              <a:t>Elite Athlete</a:t>
            </a:r>
            <a:r>
              <a:rPr lang="en-AU" sz="1500" kern="1200" dirty="0">
                <a:solidFill>
                  <a:srgbClr val="000000"/>
                </a:solidFill>
                <a:highlight>
                  <a:srgbClr val="FFFFFF"/>
                </a:highlight>
                <a:latin typeface="HelveticaNeueLT Std"/>
              </a:rPr>
              <a:t> Programs can provide a range of support for athletes. This can include managing your </a:t>
            </a:r>
            <a:r>
              <a:rPr lang="en-AU" sz="1500" dirty="0">
                <a:solidFill>
                  <a:srgbClr val="000000"/>
                </a:solidFill>
                <a:highlight>
                  <a:srgbClr val="FFFFFF"/>
                </a:highlight>
                <a:latin typeface="HelveticaNeueLT Std"/>
              </a:rPr>
              <a:t>work</a:t>
            </a:r>
            <a:r>
              <a:rPr lang="en-AU" sz="1500" kern="1200" dirty="0">
                <a:solidFill>
                  <a:srgbClr val="000000"/>
                </a:solidFill>
                <a:highlight>
                  <a:srgbClr val="FFFFFF"/>
                </a:highlight>
                <a:latin typeface="HelveticaNeueLT Std"/>
              </a:rPr>
              <a:t>load, course and planning advice, special consideration for due dates, assignments, exams, or even absences.</a:t>
            </a:r>
          </a:p>
          <a:p>
            <a:pPr marL="285750" indent="-285750" defTabSz="877824" fontAlgn="base">
              <a:lnSpc>
                <a:spcPct val="150000"/>
              </a:lnSpc>
              <a:spcAft>
                <a:spcPts val="600"/>
              </a:spcAft>
              <a:buFont typeface="Arial" panose="020B0604020202020204" pitchFamily="34" charset="0"/>
              <a:buChar char="•"/>
            </a:pPr>
            <a:r>
              <a:rPr lang="en-AU" sz="1500" dirty="0">
                <a:solidFill>
                  <a:srgbClr val="000000"/>
                </a:solidFill>
                <a:highlight>
                  <a:srgbClr val="FFFFFF"/>
                </a:highlight>
                <a:latin typeface="HelveticaNeueLT Std"/>
              </a:rPr>
              <a:t>Please note support may di</a:t>
            </a:r>
            <a:r>
              <a:rPr lang="en-AU" sz="1500" kern="1200" dirty="0">
                <a:solidFill>
                  <a:srgbClr val="000000"/>
                </a:solidFill>
                <a:highlight>
                  <a:srgbClr val="FFFFFF"/>
                </a:highlight>
                <a:latin typeface="HelveticaNeueLT Std"/>
              </a:rPr>
              <a:t>ffer between institutions. </a:t>
            </a:r>
          </a:p>
          <a:p>
            <a:pPr defTabSz="877824" fontAlgn="base">
              <a:lnSpc>
                <a:spcPct val="150000"/>
              </a:lnSpc>
              <a:spcAft>
                <a:spcPts val="600"/>
              </a:spcAft>
            </a:pPr>
            <a:r>
              <a:rPr lang="en-AU" sz="1500" kern="1200" dirty="0">
                <a:solidFill>
                  <a:srgbClr val="000000"/>
                </a:solidFill>
                <a:highlight>
                  <a:srgbClr val="FFFFFF"/>
                </a:highlight>
                <a:latin typeface="HelveticaNeueLT Std"/>
              </a:rPr>
              <a:t> </a:t>
            </a:r>
          </a:p>
          <a:p>
            <a:pPr>
              <a:lnSpc>
                <a:spcPct val="150000"/>
              </a:lnSpc>
              <a:spcAft>
                <a:spcPts val="600"/>
              </a:spcAft>
            </a:pPr>
            <a:endParaRPr lang="en-AU" sz="1500" dirty="0">
              <a:latin typeface="HelveticaNeueLT Std" panose="020B0804020202020204" pitchFamily="34" charset="0"/>
            </a:endParaRPr>
          </a:p>
        </p:txBody>
      </p:sp>
      <p:sp>
        <p:nvSpPr>
          <p:cNvPr id="10" name="Text Placeholder 5">
            <a:extLst>
              <a:ext uri="{FF2B5EF4-FFF2-40B4-BE49-F238E27FC236}">
                <a16:creationId xmlns:a16="http://schemas.microsoft.com/office/drawing/2014/main" id="{394DEC06-B508-CE39-A1C5-B0B448A149CD}"/>
              </a:ext>
            </a:extLst>
          </p:cNvPr>
          <p:cNvSpPr>
            <a:spLocks/>
          </p:cNvSpPr>
          <p:nvPr/>
        </p:nvSpPr>
        <p:spPr>
          <a:xfrm>
            <a:off x="7324486" y="2385432"/>
            <a:ext cx="5009619" cy="377972"/>
          </a:xfrm>
          <a:prstGeom prst="rect">
            <a:avLst/>
          </a:prstGeom>
        </p:spPr>
        <p:txBody>
          <a:bodyPr/>
          <a:lstStyle/>
          <a:p>
            <a:pPr defTabSz="877824">
              <a:spcAft>
                <a:spcPts val="600"/>
              </a:spcAft>
            </a:pPr>
            <a:r>
              <a:rPr lang="en-AU" b="1" u="sng" dirty="0">
                <a:latin typeface="HelveticaNeueLT Std" panose="020B0804020202020204" pitchFamily="34" charset="0"/>
              </a:rPr>
              <a:t>N</a:t>
            </a:r>
            <a:r>
              <a:rPr lang="en-AU" b="1" u="sng" kern="1200" dirty="0">
                <a:solidFill>
                  <a:schemeClr val="tx1"/>
                </a:solidFill>
                <a:latin typeface="HelveticaNeueLT Std" panose="020B0804020202020204" pitchFamily="34" charset="0"/>
              </a:rPr>
              <a:t>othing showed up on your search</a:t>
            </a:r>
            <a:r>
              <a:rPr lang="en-AU" b="1" u="sng" dirty="0">
                <a:latin typeface="HelveticaNeueLT Std" panose="020B0804020202020204" pitchFamily="34" charset="0"/>
              </a:rPr>
              <a:t>?</a:t>
            </a:r>
            <a:endParaRPr lang="en-AU" sz="2000" b="1" u="sng" dirty="0">
              <a:latin typeface="HelveticaNeueLT Std" panose="020B0804020202020204" pitchFamily="34" charset="0"/>
            </a:endParaRPr>
          </a:p>
        </p:txBody>
      </p:sp>
      <p:sp>
        <p:nvSpPr>
          <p:cNvPr id="11" name="Content Placeholder 6">
            <a:extLst>
              <a:ext uri="{FF2B5EF4-FFF2-40B4-BE49-F238E27FC236}">
                <a16:creationId xmlns:a16="http://schemas.microsoft.com/office/drawing/2014/main" id="{6374F2B5-9587-030B-B3CF-9352471C661E}"/>
              </a:ext>
            </a:extLst>
          </p:cNvPr>
          <p:cNvSpPr>
            <a:spLocks/>
          </p:cNvSpPr>
          <p:nvPr/>
        </p:nvSpPr>
        <p:spPr>
          <a:xfrm>
            <a:off x="7108242" y="2762171"/>
            <a:ext cx="4467372" cy="3526661"/>
          </a:xfrm>
          <a:prstGeom prst="rect">
            <a:avLst/>
          </a:prstGeom>
        </p:spPr>
        <p:txBody>
          <a:bodyPr lIns="91440" tIns="45720" rIns="91440" bIns="45720" anchor="t">
            <a:normAutofit/>
          </a:bodyPr>
          <a:lstStyle/>
          <a:p>
            <a:pPr defTabSz="877824">
              <a:lnSpc>
                <a:spcPct val="150000"/>
              </a:lnSpc>
              <a:spcAft>
                <a:spcPts val="600"/>
              </a:spcAft>
            </a:pPr>
            <a:r>
              <a:rPr lang="en-AU" sz="1500" kern="1200" dirty="0">
                <a:solidFill>
                  <a:srgbClr val="000000"/>
                </a:solidFill>
                <a:latin typeface="HelveticaNeueLT Std"/>
              </a:rPr>
              <a:t>If you are struggling to find the right information</a:t>
            </a:r>
            <a:r>
              <a:rPr lang="en-AU" sz="1500" dirty="0">
                <a:solidFill>
                  <a:srgbClr val="000000"/>
                </a:solidFill>
                <a:latin typeface="HelveticaNeueLT Std"/>
              </a:rPr>
              <a:t>, </a:t>
            </a:r>
            <a:r>
              <a:rPr lang="en-AU" sz="1500" kern="1200" dirty="0">
                <a:solidFill>
                  <a:srgbClr val="000000"/>
                </a:solidFill>
                <a:latin typeface="HelveticaNeueLT Std"/>
              </a:rPr>
              <a:t>email your university to see if such a program exists. There may be other plans </a:t>
            </a:r>
            <a:r>
              <a:rPr lang="en-AU" sz="1500" dirty="0">
                <a:solidFill>
                  <a:srgbClr val="000000"/>
                </a:solidFill>
                <a:latin typeface="HelveticaNeueLT Std"/>
              </a:rPr>
              <a:t>and </a:t>
            </a:r>
            <a:r>
              <a:rPr lang="en-AU" sz="1500" kern="1200" dirty="0">
                <a:solidFill>
                  <a:srgbClr val="000000"/>
                </a:solidFill>
                <a:latin typeface="HelveticaNeueLT Std"/>
              </a:rPr>
              <a:t>support systems you qualify for, and student coordinators or course advisors can point you in the right direction. </a:t>
            </a:r>
            <a:endParaRPr lang="en-AU" sz="1500" dirty="0">
              <a:latin typeface="HelveticaNeueLT Std"/>
            </a:endParaRPr>
          </a:p>
        </p:txBody>
      </p:sp>
      <p:sp>
        <p:nvSpPr>
          <p:cNvPr id="15" name="Minus Sign 14">
            <a:extLst>
              <a:ext uri="{FF2B5EF4-FFF2-40B4-BE49-F238E27FC236}">
                <a16:creationId xmlns:a16="http://schemas.microsoft.com/office/drawing/2014/main" id="{B6D121CC-2F92-5DAB-9FBE-DC4AF4C2CB51}"/>
              </a:ext>
            </a:extLst>
          </p:cNvPr>
          <p:cNvSpPr/>
          <p:nvPr/>
        </p:nvSpPr>
        <p:spPr>
          <a:xfrm>
            <a:off x="-1036383" y="1495695"/>
            <a:ext cx="14457683" cy="285750"/>
          </a:xfrm>
          <a:prstGeom prst="mathMinus">
            <a:avLst/>
          </a:prstGeom>
          <a:solidFill>
            <a:srgbClr val="B83A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a:extLst>
              <a:ext uri="{FF2B5EF4-FFF2-40B4-BE49-F238E27FC236}">
                <a16:creationId xmlns:a16="http://schemas.microsoft.com/office/drawing/2014/main" id="{276F5D7F-D6FC-E97F-A5B5-22C85588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22555">
            <a:off x="4006998" y="3970230"/>
            <a:ext cx="7577756" cy="7577756"/>
          </a:xfrm>
          <a:prstGeom prst="rect">
            <a:avLst/>
          </a:prstGeom>
        </p:spPr>
      </p:pic>
      <p:pic>
        <p:nvPicPr>
          <p:cNvPr id="2" name="Graphic 1" descr="Megaphone1 with solid fill">
            <a:extLst>
              <a:ext uri="{FF2B5EF4-FFF2-40B4-BE49-F238E27FC236}">
                <a16:creationId xmlns:a16="http://schemas.microsoft.com/office/drawing/2014/main" id="{A6AECF3E-004D-88D6-49E9-54DD24288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5888" y="2249174"/>
            <a:ext cx="650488" cy="650488"/>
          </a:xfrm>
          <a:prstGeom prst="rect">
            <a:avLst/>
          </a:prstGeom>
        </p:spPr>
      </p:pic>
      <p:sp>
        <p:nvSpPr>
          <p:cNvPr id="6" name="Slide Number Placeholder 5">
            <a:extLst>
              <a:ext uri="{FF2B5EF4-FFF2-40B4-BE49-F238E27FC236}">
                <a16:creationId xmlns:a16="http://schemas.microsoft.com/office/drawing/2014/main" id="{0948AF01-8E9B-EDAD-05E8-2DBA51A7812C}"/>
              </a:ext>
            </a:extLst>
          </p:cNvPr>
          <p:cNvSpPr>
            <a:spLocks noGrp="1"/>
          </p:cNvSpPr>
          <p:nvPr>
            <p:ph type="sldNum" sz="quarter" idx="12"/>
          </p:nvPr>
        </p:nvSpPr>
        <p:spPr/>
        <p:txBody>
          <a:bodyPr/>
          <a:lstStyle/>
          <a:p>
            <a:fld id="{78C2C551-A77F-4416-ADEE-5175DCA1A262}" type="slidenum">
              <a:rPr lang="en-AU" b="1" smtClean="0">
                <a:solidFill>
                  <a:schemeClr val="tx1"/>
                </a:solidFill>
              </a:rPr>
              <a:t>40</a:t>
            </a:fld>
            <a:endParaRPr lang="en-AU" b="1" dirty="0">
              <a:solidFill>
                <a:schemeClr val="tx1"/>
              </a:solidFill>
            </a:endParaRPr>
          </a:p>
        </p:txBody>
      </p:sp>
    </p:spTree>
    <p:extLst>
      <p:ext uri="{BB962C8B-B14F-4D97-AF65-F5344CB8AC3E}">
        <p14:creationId xmlns:p14="http://schemas.microsoft.com/office/powerpoint/2010/main" val="2723091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56A4C0-1C6E-A208-83CB-8FC31E4C5F6A}"/>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b="1" kern="1200" dirty="0">
                <a:solidFill>
                  <a:schemeClr val="tx1"/>
                </a:solidFill>
                <a:latin typeface="+mj-lt"/>
                <a:ea typeface="+mj-ea"/>
                <a:cs typeface="+mj-cs"/>
              </a:rPr>
              <a:t>Financial Support</a:t>
            </a:r>
          </a:p>
        </p:txBody>
      </p:sp>
      <p:pic>
        <p:nvPicPr>
          <p:cNvPr id="4" name="Picture 3" descr="A hand holding a phone with a budget&#10;&#10;Description automatically generated">
            <a:extLst>
              <a:ext uri="{FF2B5EF4-FFF2-40B4-BE49-F238E27FC236}">
                <a16:creationId xmlns:a16="http://schemas.microsoft.com/office/drawing/2014/main" id="{B99E222C-BF23-5778-3482-368D49F23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640080"/>
            <a:ext cx="5550408" cy="5550408"/>
          </a:xfrm>
          <a:prstGeom prst="rect">
            <a:avLst/>
          </a:prstGeom>
        </p:spPr>
      </p:pic>
      <p:sp>
        <p:nvSpPr>
          <p:cNvPr id="8" name="Minus Sign 7">
            <a:extLst>
              <a:ext uri="{FF2B5EF4-FFF2-40B4-BE49-F238E27FC236}">
                <a16:creationId xmlns:a16="http://schemas.microsoft.com/office/drawing/2014/main" id="{B18075DC-259A-E52D-D2DD-19C4233B14F0}"/>
              </a:ext>
            </a:extLst>
          </p:cNvPr>
          <p:cNvSpPr/>
          <p:nvPr/>
        </p:nvSpPr>
        <p:spPr>
          <a:xfrm>
            <a:off x="-49749" y="4212709"/>
            <a:ext cx="4949071"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380DE928-D927-5EB0-AC40-54F834AF8F66}"/>
              </a:ext>
            </a:extLst>
          </p:cNvPr>
          <p:cNvSpPr>
            <a:spLocks noGrp="1"/>
          </p:cNvSpPr>
          <p:nvPr>
            <p:ph type="sldNum" sz="quarter" idx="12"/>
          </p:nvPr>
        </p:nvSpPr>
        <p:spPr/>
        <p:txBody>
          <a:bodyPr/>
          <a:lstStyle/>
          <a:p>
            <a:fld id="{78C2C551-A77F-4416-ADEE-5175DCA1A262}" type="slidenum">
              <a:rPr lang="en-AU" b="1" smtClean="0">
                <a:solidFill>
                  <a:schemeClr val="tx1"/>
                </a:solidFill>
              </a:rPr>
              <a:t>41</a:t>
            </a:fld>
            <a:endParaRPr lang="en-AU" b="1" dirty="0">
              <a:solidFill>
                <a:schemeClr val="tx1"/>
              </a:solidFill>
            </a:endParaRPr>
          </a:p>
        </p:txBody>
      </p:sp>
    </p:spTree>
    <p:extLst>
      <p:ext uri="{BB962C8B-B14F-4D97-AF65-F5344CB8AC3E}">
        <p14:creationId xmlns:p14="http://schemas.microsoft.com/office/powerpoint/2010/main" val="2146501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30A53D-454A-0D55-34B8-455187843963}"/>
              </a:ext>
            </a:extLst>
          </p:cNvPr>
          <p:cNvSpPr txBox="1">
            <a:spLocks/>
          </p:cNvSpPr>
          <p:nvPr/>
        </p:nvSpPr>
        <p:spPr>
          <a:xfrm>
            <a:off x="387541" y="247861"/>
            <a:ext cx="11523254" cy="1434415"/>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AU" b="1" dirty="0">
                <a:latin typeface="CocogoosePro" panose="00000500000000000000" pitchFamily="2" charset="0"/>
              </a:rPr>
              <a:t>HECS-HELP and other study loans</a:t>
            </a:r>
          </a:p>
        </p:txBody>
      </p:sp>
      <p:pic>
        <p:nvPicPr>
          <p:cNvPr id="5" name="Picture 4" descr="A green triangle on a black background&#10;&#10;Description automatically generated">
            <a:extLst>
              <a:ext uri="{FF2B5EF4-FFF2-40B4-BE49-F238E27FC236}">
                <a16:creationId xmlns:a16="http://schemas.microsoft.com/office/drawing/2014/main" id="{C2B40E4B-4071-222F-795B-E6FED2AFB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11304">
            <a:off x="5168645" y="4221501"/>
            <a:ext cx="6853971" cy="6858000"/>
          </a:xfrm>
          <a:prstGeom prst="rect">
            <a:avLst/>
          </a:prstGeom>
        </p:spPr>
      </p:pic>
      <p:sp>
        <p:nvSpPr>
          <p:cNvPr id="17" name="Rectangle 16">
            <a:extLst>
              <a:ext uri="{FF2B5EF4-FFF2-40B4-BE49-F238E27FC236}">
                <a16:creationId xmlns:a16="http://schemas.microsoft.com/office/drawing/2014/main" id="{ABE54D58-B725-D9CD-AE27-6C3F13E68C7C}"/>
              </a:ext>
            </a:extLst>
          </p:cNvPr>
          <p:cNvSpPr/>
          <p:nvPr/>
        </p:nvSpPr>
        <p:spPr>
          <a:xfrm>
            <a:off x="572493" y="2441812"/>
            <a:ext cx="11047013" cy="6581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21" name="Content Placeholder 5">
            <a:extLst>
              <a:ext uri="{FF2B5EF4-FFF2-40B4-BE49-F238E27FC236}">
                <a16:creationId xmlns:a16="http://schemas.microsoft.com/office/drawing/2014/main" id="{CB845D03-AD38-CD49-3629-D9DB31EAFC53}"/>
              </a:ext>
            </a:extLst>
          </p:cNvPr>
          <p:cNvSpPr txBox="1">
            <a:spLocks/>
          </p:cNvSpPr>
          <p:nvPr/>
        </p:nvSpPr>
        <p:spPr>
          <a:xfrm>
            <a:off x="387541" y="1825625"/>
            <a:ext cx="10966259" cy="4351338"/>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AU" sz="1600" dirty="0">
                <a:latin typeface="HelveticaNeueLT Std" panose="020B0804020202020204" pitchFamily="34" charset="0"/>
              </a:rPr>
              <a:t>HECS stands for Higher Education Contribution Scheme and HELP stands for Higher Education Loan Program.</a:t>
            </a:r>
            <a:endParaRPr lang="en-US" sz="1600" dirty="0">
              <a:latin typeface="HelveticaNeueLT Std" panose="020B0804020202020204" pitchFamily="34" charset="0"/>
            </a:endParaRPr>
          </a:p>
          <a:p>
            <a:pPr>
              <a:lnSpc>
                <a:spcPct val="150000"/>
              </a:lnSpc>
            </a:pPr>
            <a:r>
              <a:rPr lang="en-AU" sz="1600" dirty="0">
                <a:latin typeface="HelveticaNeueLT Std" panose="020B0804020202020204" pitchFamily="34" charset="0"/>
              </a:rPr>
              <a:t>HECS-HELP loans are available for most people when studying at university. There is eligibility criteria to qualify for these loans, as well as course requirements. A common criteria is you must be studying in a Commonwealth Supported Place (CSP).</a:t>
            </a:r>
            <a:endParaRPr lang="en-US" sz="1600" dirty="0">
              <a:latin typeface="HelveticaNeueLT Std" panose="020B0804020202020204" pitchFamily="34" charset="0"/>
            </a:endParaRPr>
          </a:p>
          <a:p>
            <a:pPr>
              <a:lnSpc>
                <a:spcPct val="150000"/>
              </a:lnSpc>
            </a:pPr>
            <a:r>
              <a:rPr lang="en-AU" sz="1600" dirty="0">
                <a:latin typeface="HelveticaNeueLT Std" panose="020B0804020202020204" pitchFamily="34" charset="0"/>
              </a:rPr>
              <a:t>A CSP is a government approved higher education provider. The Australian Government pays part of your fees in a CSP. The rest of your fees either need to be paid up-front, or through HECS-HELP loans.</a:t>
            </a:r>
            <a:endParaRPr lang="en-US" sz="1600" dirty="0">
              <a:latin typeface="HelveticaNeueLT Std" panose="020B0804020202020204" pitchFamily="34" charset="0"/>
            </a:endParaRPr>
          </a:p>
          <a:p>
            <a:pPr>
              <a:lnSpc>
                <a:spcPct val="150000"/>
              </a:lnSpc>
            </a:pPr>
            <a:r>
              <a:rPr lang="en-AU" sz="1600" dirty="0">
                <a:latin typeface="HelveticaNeueLT Std" panose="020B0804020202020204" pitchFamily="34" charset="0"/>
              </a:rPr>
              <a:t>HECS-HELP loans are the same as any loan, they generate interest. You must start paying these loans when you earn a certain amount. You must tell your employer if you have a HECS-HELP loan so they can make payments for you once you reach this threshold. You can also make voluntary payments through the Australian Tax Office (ATO).</a:t>
            </a:r>
            <a:endParaRPr lang="en-US" sz="1600" dirty="0">
              <a:latin typeface="HelveticaNeueLT Std" panose="020B0804020202020204" pitchFamily="34" charset="0"/>
            </a:endParaRPr>
          </a:p>
          <a:p>
            <a:pPr>
              <a:lnSpc>
                <a:spcPct val="150000"/>
              </a:lnSpc>
            </a:pPr>
            <a:r>
              <a:rPr lang="en-AU" sz="1600" dirty="0">
                <a:latin typeface="HelveticaNeueLT Std"/>
              </a:rPr>
              <a:t>If you do not qualify for HECS-HELP loans, you will either need to pay up front before the census date or explore other loan options. </a:t>
            </a:r>
            <a:br>
              <a:rPr lang="en-AU" sz="1600" dirty="0">
                <a:latin typeface="HelveticaNeueLT Std"/>
              </a:rPr>
            </a:br>
            <a:r>
              <a:rPr lang="en-AU" sz="1600" dirty="0">
                <a:latin typeface="HelveticaNeueLT Std"/>
              </a:rPr>
              <a:t>The </a:t>
            </a:r>
            <a:r>
              <a:rPr lang="en-AU" sz="1600" dirty="0">
                <a:latin typeface="HelveticaNeueLT Std"/>
                <a:hlinkClick r:id="rId3"/>
              </a:rPr>
              <a:t>Australian Government Study Assist</a:t>
            </a:r>
            <a:r>
              <a:rPr lang="en-AU" sz="1600" dirty="0">
                <a:latin typeface="HelveticaNeueLT Std"/>
              </a:rPr>
              <a:t> website has information on other loan types.</a:t>
            </a:r>
          </a:p>
          <a:p>
            <a:pPr>
              <a:lnSpc>
                <a:spcPct val="150000"/>
              </a:lnSpc>
            </a:pPr>
            <a:endParaRPr lang="en-AU" sz="1600" dirty="0"/>
          </a:p>
        </p:txBody>
      </p:sp>
      <p:sp>
        <p:nvSpPr>
          <p:cNvPr id="22" name="Minus Sign 21">
            <a:extLst>
              <a:ext uri="{FF2B5EF4-FFF2-40B4-BE49-F238E27FC236}">
                <a16:creationId xmlns:a16="http://schemas.microsoft.com/office/drawing/2014/main" id="{1052E62C-D4AC-2F69-51A5-CAE68C064741}"/>
              </a:ext>
            </a:extLst>
          </p:cNvPr>
          <p:cNvSpPr/>
          <p:nvPr/>
        </p:nvSpPr>
        <p:spPr>
          <a:xfrm>
            <a:off x="-1611072" y="1593866"/>
            <a:ext cx="14795227"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170B5AB6-7346-37C1-E57C-9F71C51AFCAE}"/>
              </a:ext>
            </a:extLst>
          </p:cNvPr>
          <p:cNvSpPr>
            <a:spLocks noGrp="1"/>
          </p:cNvSpPr>
          <p:nvPr>
            <p:ph type="sldNum" sz="quarter" idx="12"/>
          </p:nvPr>
        </p:nvSpPr>
        <p:spPr/>
        <p:txBody>
          <a:bodyPr/>
          <a:lstStyle/>
          <a:p>
            <a:fld id="{78C2C551-A77F-4416-ADEE-5175DCA1A262}" type="slidenum">
              <a:rPr lang="en-AU" b="1" smtClean="0">
                <a:solidFill>
                  <a:schemeClr val="tx1"/>
                </a:solidFill>
              </a:rPr>
              <a:t>42</a:t>
            </a:fld>
            <a:endParaRPr lang="en-AU" b="1" dirty="0">
              <a:solidFill>
                <a:schemeClr val="tx1"/>
              </a:solidFill>
            </a:endParaRPr>
          </a:p>
        </p:txBody>
      </p:sp>
    </p:spTree>
    <p:extLst>
      <p:ext uri="{BB962C8B-B14F-4D97-AF65-F5344CB8AC3E}">
        <p14:creationId xmlns:p14="http://schemas.microsoft.com/office/powerpoint/2010/main" val="3143385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2ED0A9DB-4ABA-29BD-8947-8126AB6730BB}"/>
              </a:ext>
            </a:extLst>
          </p:cNvPr>
          <p:cNvSpPr txBox="1">
            <a:spLocks/>
          </p:cNvSpPr>
          <p:nvPr/>
        </p:nvSpPr>
        <p:spPr>
          <a:xfrm>
            <a:off x="841248" y="53937"/>
            <a:ext cx="10509504" cy="135762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4000" b="1" dirty="0">
                <a:latin typeface="CocogoosePro" panose="00000500000000000000" pitchFamily="2" charset="0"/>
              </a:rPr>
              <a:t>I am moving to study.</a:t>
            </a:r>
            <a:br>
              <a:rPr lang="en-US" sz="4000" b="1" dirty="0">
                <a:latin typeface="CocogoosePro" panose="00000500000000000000" pitchFamily="2" charset="0"/>
              </a:rPr>
            </a:br>
            <a:r>
              <a:rPr lang="en-US" sz="2800" b="1" dirty="0">
                <a:latin typeface="CocogoosePro" panose="00000500000000000000" pitchFamily="2" charset="0"/>
              </a:rPr>
              <a:t>What support can I get?</a:t>
            </a:r>
            <a:endParaRPr lang="en-US" sz="4000" b="1" dirty="0">
              <a:latin typeface="CocogoosePro" panose="00000500000000000000" pitchFamily="2" charset="0"/>
            </a:endParaRPr>
          </a:p>
        </p:txBody>
      </p:sp>
      <p:sp>
        <p:nvSpPr>
          <p:cNvPr id="8" name="Content Placeholder 5">
            <a:extLst>
              <a:ext uri="{FF2B5EF4-FFF2-40B4-BE49-F238E27FC236}">
                <a16:creationId xmlns:a16="http://schemas.microsoft.com/office/drawing/2014/main" id="{FC91CEFF-376C-2CC6-B3BE-79F94C70BB77}"/>
              </a:ext>
            </a:extLst>
          </p:cNvPr>
          <p:cNvSpPr>
            <a:spLocks/>
          </p:cNvSpPr>
          <p:nvPr/>
        </p:nvSpPr>
        <p:spPr>
          <a:xfrm>
            <a:off x="865567" y="1746201"/>
            <a:ext cx="5739513" cy="4528139"/>
          </a:xfrm>
          <a:prstGeom prst="rect">
            <a:avLst/>
          </a:prstGeom>
        </p:spPr>
        <p:txBody>
          <a:bodyPr lIns="91440" tIns="45720" rIns="91440" bIns="45720" anchor="t">
            <a:normAutofit fontScale="92500" lnSpcReduction="20000"/>
          </a:bodyPr>
          <a:lstStyle/>
          <a:p>
            <a:pPr marL="285750" indent="-285750" defTabSz="905256" fontAlgn="base">
              <a:lnSpc>
                <a:spcPct val="150000"/>
              </a:lnSpc>
              <a:spcAft>
                <a:spcPts val="600"/>
              </a:spcAft>
              <a:buFont typeface="Arial" panose="020B0604020202020204" pitchFamily="34" charset="0"/>
              <a:buChar char="•"/>
            </a:pPr>
            <a:r>
              <a:rPr lang="en-AU" sz="1600" kern="1200" dirty="0">
                <a:solidFill>
                  <a:srgbClr val="000000"/>
                </a:solidFill>
                <a:highlight>
                  <a:srgbClr val="FFFFFF"/>
                </a:highlight>
                <a:latin typeface="HelveticaNeueLT Std"/>
              </a:rPr>
              <a:t>There are services </a:t>
            </a:r>
            <a:r>
              <a:rPr lang="en-AU" sz="1600" dirty="0">
                <a:solidFill>
                  <a:srgbClr val="000000"/>
                </a:solidFill>
                <a:highlight>
                  <a:srgbClr val="FFFFFF"/>
                </a:highlight>
                <a:latin typeface="HelveticaNeueLT Std"/>
              </a:rPr>
              <a:t>that</a:t>
            </a:r>
            <a:r>
              <a:rPr lang="en-AU" sz="1600" kern="1200" dirty="0">
                <a:solidFill>
                  <a:srgbClr val="000000"/>
                </a:solidFill>
                <a:highlight>
                  <a:srgbClr val="FFFFFF"/>
                </a:highlight>
                <a:latin typeface="HelveticaNeueLT Std"/>
              </a:rPr>
              <a:t> financially support </a:t>
            </a:r>
            <a:r>
              <a:rPr lang="en-AU" sz="1600" dirty="0">
                <a:solidFill>
                  <a:srgbClr val="000000"/>
                </a:solidFill>
                <a:highlight>
                  <a:srgbClr val="FFFFFF"/>
                </a:highlight>
                <a:latin typeface="HelveticaNeueLT Std"/>
              </a:rPr>
              <a:t>those relocating for study</a:t>
            </a:r>
            <a:r>
              <a:rPr lang="en-AU" sz="1600" kern="1200" dirty="0">
                <a:solidFill>
                  <a:srgbClr val="000000"/>
                </a:solidFill>
                <a:highlight>
                  <a:srgbClr val="FFFFFF"/>
                </a:highlight>
                <a:latin typeface="HelveticaNeueLT Std"/>
              </a:rPr>
              <a:t>. </a:t>
            </a:r>
          </a:p>
          <a:p>
            <a:pPr marL="285750" indent="-285750" defTabSz="905256" fontAlgn="base">
              <a:lnSpc>
                <a:spcPct val="150000"/>
              </a:lnSpc>
              <a:spcAft>
                <a:spcPts val="600"/>
              </a:spcAft>
              <a:buFont typeface="Arial" panose="020B0604020202020204" pitchFamily="34" charset="0"/>
              <a:buChar char="•"/>
            </a:pPr>
            <a:r>
              <a:rPr lang="en-AU" sz="1600" kern="1200" dirty="0">
                <a:solidFill>
                  <a:srgbClr val="000000"/>
                </a:solidFill>
                <a:highlight>
                  <a:srgbClr val="FFFFFF"/>
                </a:highlight>
                <a:latin typeface="HelveticaNeueLT Std"/>
              </a:rPr>
              <a:t>Services Australia is a great website to use to determine the specific support you </a:t>
            </a:r>
            <a:r>
              <a:rPr lang="en-AU" sz="1600" dirty="0">
                <a:solidFill>
                  <a:srgbClr val="000000"/>
                </a:solidFill>
                <a:highlight>
                  <a:srgbClr val="FFFFFF"/>
                </a:highlight>
                <a:latin typeface="HelveticaNeueLT Std"/>
              </a:rPr>
              <a:t>are eligible for</a:t>
            </a:r>
            <a:r>
              <a:rPr lang="en-AU" sz="1600" kern="1200" dirty="0">
                <a:solidFill>
                  <a:srgbClr val="000000"/>
                </a:solidFill>
                <a:highlight>
                  <a:srgbClr val="FFFFFF"/>
                </a:highlight>
                <a:latin typeface="HelveticaNeueLT Std"/>
              </a:rPr>
              <a:t>.</a:t>
            </a:r>
          </a:p>
          <a:p>
            <a:pPr marL="285750" indent="-285750" defTabSz="905256" fontAlgn="base">
              <a:lnSpc>
                <a:spcPct val="150000"/>
              </a:lnSpc>
              <a:spcAft>
                <a:spcPts val="600"/>
              </a:spcAft>
              <a:buFont typeface="Arial" panose="020B0604020202020204" pitchFamily="34" charset="0"/>
              <a:buChar char="•"/>
            </a:pPr>
            <a:r>
              <a:rPr lang="en-AU" sz="1600" kern="1200" dirty="0">
                <a:solidFill>
                  <a:srgbClr val="000000"/>
                </a:solidFill>
                <a:highlight>
                  <a:srgbClr val="FFFFFF"/>
                </a:highlight>
                <a:latin typeface="HelveticaNeueLT Std" panose="020B0804020202020204" pitchFamily="34" charset="0"/>
              </a:rPr>
              <a:t>There is a Tertiary Access Payment for those who live in rural or remote areas and are moving for tertiary study (university, TAFE, college). </a:t>
            </a:r>
          </a:p>
          <a:p>
            <a:pPr marL="285750" indent="-285750" defTabSz="905256" fontAlgn="base">
              <a:lnSpc>
                <a:spcPct val="150000"/>
              </a:lnSpc>
              <a:spcAft>
                <a:spcPts val="600"/>
              </a:spcAft>
              <a:buFont typeface="Arial" panose="020B0604020202020204" pitchFamily="34" charset="0"/>
              <a:buChar char="•"/>
            </a:pPr>
            <a:r>
              <a:rPr lang="en-AU" sz="1600" kern="1200" dirty="0">
                <a:solidFill>
                  <a:srgbClr val="000000"/>
                </a:solidFill>
                <a:highlight>
                  <a:srgbClr val="FFFFFF"/>
                </a:highlight>
                <a:latin typeface="HelveticaNeueLT Std"/>
              </a:rPr>
              <a:t>There is eligibility criteria for the Tertiary Access Payment. This includes that the payment can only be used if you move within</a:t>
            </a:r>
            <a:r>
              <a:rPr lang="en-AU" sz="1600" dirty="0">
                <a:solidFill>
                  <a:srgbClr val="000000"/>
                </a:solidFill>
                <a:highlight>
                  <a:srgbClr val="FFFFFF"/>
                </a:highlight>
                <a:latin typeface="HelveticaNeueLT Std"/>
              </a:rPr>
              <a:t> 12 months</a:t>
            </a:r>
            <a:r>
              <a:rPr lang="en-AU" sz="1600" kern="1200" dirty="0">
                <a:solidFill>
                  <a:srgbClr val="000000"/>
                </a:solidFill>
                <a:highlight>
                  <a:srgbClr val="FFFFFF"/>
                </a:highlight>
                <a:latin typeface="HelveticaNeueLT Std"/>
              </a:rPr>
              <a:t> of finishing Year 12 or equivalent. </a:t>
            </a:r>
          </a:p>
          <a:p>
            <a:pPr marL="285750" indent="-285750" defTabSz="905256" fontAlgn="base">
              <a:lnSpc>
                <a:spcPct val="150000"/>
              </a:lnSpc>
              <a:spcAft>
                <a:spcPts val="600"/>
              </a:spcAft>
              <a:buFont typeface="Arial" panose="020B0604020202020204" pitchFamily="34" charset="0"/>
              <a:buChar char="•"/>
            </a:pPr>
            <a:r>
              <a:rPr lang="en-AU" sz="1600" kern="1200" dirty="0">
                <a:solidFill>
                  <a:srgbClr val="000000"/>
                </a:solidFill>
                <a:highlight>
                  <a:srgbClr val="FFFFFF"/>
                </a:highlight>
                <a:latin typeface="HelveticaNeueLT Std" panose="020B0804020202020204" pitchFamily="34" charset="0"/>
              </a:rPr>
              <a:t>Tertiary Access Payment is a once-off payment. </a:t>
            </a:r>
          </a:p>
          <a:p>
            <a:pPr marL="285750" indent="-285750" defTabSz="905256" fontAlgn="base">
              <a:lnSpc>
                <a:spcPct val="150000"/>
              </a:lnSpc>
              <a:spcAft>
                <a:spcPts val="600"/>
              </a:spcAft>
              <a:buFont typeface="Arial" panose="020B0604020202020204" pitchFamily="34" charset="0"/>
              <a:buChar char="•"/>
            </a:pPr>
            <a:r>
              <a:rPr lang="en-AU" sz="1600" kern="1200" dirty="0">
                <a:solidFill>
                  <a:srgbClr val="000000"/>
                </a:solidFill>
                <a:highlight>
                  <a:srgbClr val="FFFFFF"/>
                </a:highlight>
                <a:latin typeface="HelveticaNeueLT Std"/>
              </a:rPr>
              <a:t>Search ‘Tertiary Access Payment’ on </a:t>
            </a:r>
            <a:r>
              <a:rPr lang="en-AU" sz="1600" dirty="0">
                <a:solidFill>
                  <a:srgbClr val="000000"/>
                </a:solidFill>
                <a:highlight>
                  <a:srgbClr val="FFFFFF"/>
                </a:highlight>
                <a:latin typeface="HelveticaNeueLT Std"/>
              </a:rPr>
              <a:t>Google</a:t>
            </a:r>
            <a:r>
              <a:rPr lang="en-AU" sz="1600" kern="1200" dirty="0">
                <a:solidFill>
                  <a:srgbClr val="000000"/>
                </a:solidFill>
                <a:highlight>
                  <a:srgbClr val="FFFFFF"/>
                </a:highlight>
                <a:latin typeface="HelveticaNeueLT Std"/>
              </a:rPr>
              <a:t> or browse the Services Australia website for more details. </a:t>
            </a:r>
          </a:p>
          <a:p>
            <a:pPr>
              <a:lnSpc>
                <a:spcPct val="150000"/>
              </a:lnSpc>
              <a:spcAft>
                <a:spcPts val="600"/>
              </a:spcAft>
            </a:pPr>
            <a:endParaRPr lang="en-AU" sz="1600" dirty="0">
              <a:latin typeface="HelveticaNeueLT Std" panose="020B0804020202020204" pitchFamily="34" charset="0"/>
            </a:endParaRPr>
          </a:p>
        </p:txBody>
      </p:sp>
      <p:sp>
        <p:nvSpPr>
          <p:cNvPr id="9" name="Text Placeholder 6">
            <a:extLst>
              <a:ext uri="{FF2B5EF4-FFF2-40B4-BE49-F238E27FC236}">
                <a16:creationId xmlns:a16="http://schemas.microsoft.com/office/drawing/2014/main" id="{4C5EE37E-C1F3-320A-134E-823FD659F4A9}"/>
              </a:ext>
            </a:extLst>
          </p:cNvPr>
          <p:cNvSpPr>
            <a:spLocks/>
          </p:cNvSpPr>
          <p:nvPr/>
        </p:nvSpPr>
        <p:spPr>
          <a:xfrm>
            <a:off x="7185470" y="2234125"/>
            <a:ext cx="5178681" cy="386576"/>
          </a:xfrm>
          <a:prstGeom prst="rect">
            <a:avLst/>
          </a:prstGeom>
        </p:spPr>
        <p:txBody>
          <a:bodyPr/>
          <a:lstStyle/>
          <a:p>
            <a:pPr defTabSz="905256">
              <a:spcAft>
                <a:spcPts val="600"/>
              </a:spcAft>
            </a:pPr>
            <a:r>
              <a:rPr lang="en-AU" sz="1782" b="1" dirty="0">
                <a:latin typeface="HelveticaNeueLT Std" panose="020B0804020202020204" pitchFamily="34" charset="0"/>
              </a:rPr>
              <a:t>D</a:t>
            </a:r>
            <a:r>
              <a:rPr lang="en-AU" sz="1782" b="1" kern="1200" dirty="0">
                <a:latin typeface="HelveticaNeueLT Std" panose="020B0804020202020204" pitchFamily="34" charset="0"/>
              </a:rPr>
              <a:t>on’t live in a rural or remote area?</a:t>
            </a:r>
            <a:endParaRPr lang="en-AU" b="1" dirty="0">
              <a:latin typeface="HelveticaNeueLT Std" panose="020B0804020202020204" pitchFamily="34" charset="0"/>
            </a:endParaRPr>
          </a:p>
        </p:txBody>
      </p:sp>
      <p:sp>
        <p:nvSpPr>
          <p:cNvPr id="10" name="Content Placeholder 7">
            <a:extLst>
              <a:ext uri="{FF2B5EF4-FFF2-40B4-BE49-F238E27FC236}">
                <a16:creationId xmlns:a16="http://schemas.microsoft.com/office/drawing/2014/main" id="{26B3C4CA-9483-6461-F4D1-01E4A64F0E37}"/>
              </a:ext>
            </a:extLst>
          </p:cNvPr>
          <p:cNvSpPr>
            <a:spLocks/>
          </p:cNvSpPr>
          <p:nvPr/>
        </p:nvSpPr>
        <p:spPr>
          <a:xfrm>
            <a:off x="6474688" y="2632492"/>
            <a:ext cx="5509789" cy="2571806"/>
          </a:xfrm>
          <a:prstGeom prst="rect">
            <a:avLst/>
          </a:prstGeom>
        </p:spPr>
        <p:txBody>
          <a:bodyPr lIns="91440" tIns="45720" rIns="91440" bIns="45720" anchor="t">
            <a:normAutofit fontScale="92500" lnSpcReduction="20000"/>
          </a:bodyPr>
          <a:lstStyle/>
          <a:p>
            <a:pPr marL="285750" indent="-285750" defTabSz="905256" fontAlgn="base">
              <a:lnSpc>
                <a:spcPct val="150000"/>
              </a:lnSpc>
              <a:spcAft>
                <a:spcPts val="600"/>
              </a:spcAft>
              <a:buFont typeface="Arial" panose="020B0604020202020204" pitchFamily="34" charset="0"/>
              <a:buChar char="•"/>
            </a:pPr>
            <a:r>
              <a:rPr lang="en-AU" sz="1600" kern="1200" dirty="0">
                <a:solidFill>
                  <a:srgbClr val="000000"/>
                </a:solidFill>
                <a:latin typeface="HelveticaNeueLT Std"/>
              </a:rPr>
              <a:t>Browse the Service Australia website to discover if there is </a:t>
            </a:r>
            <a:r>
              <a:rPr lang="en-AU" sz="1600" dirty="0">
                <a:solidFill>
                  <a:srgbClr val="000000"/>
                </a:solidFill>
                <a:latin typeface="HelveticaNeueLT Std"/>
              </a:rPr>
              <a:t>any payment you</a:t>
            </a:r>
            <a:r>
              <a:rPr lang="en-AU" sz="1600" kern="1200" dirty="0">
                <a:solidFill>
                  <a:srgbClr val="000000"/>
                </a:solidFill>
                <a:latin typeface="HelveticaNeueLT Std"/>
              </a:rPr>
              <a:t> qualify for. </a:t>
            </a:r>
          </a:p>
          <a:p>
            <a:pPr marL="285750" indent="-285750" defTabSz="905256" fontAlgn="base">
              <a:lnSpc>
                <a:spcPct val="150000"/>
              </a:lnSpc>
              <a:spcAft>
                <a:spcPts val="600"/>
              </a:spcAft>
              <a:buFont typeface="Arial" panose="020B0604020202020204" pitchFamily="34" charset="0"/>
              <a:buChar char="•"/>
            </a:pPr>
            <a:r>
              <a:rPr lang="en-AU" sz="1600" kern="1200" dirty="0">
                <a:solidFill>
                  <a:srgbClr val="000000"/>
                </a:solidFill>
                <a:latin typeface="HelveticaNeueLT Std"/>
              </a:rPr>
              <a:t>One may be Youth Allowances for </a:t>
            </a:r>
            <a:r>
              <a:rPr lang="en-AU" sz="1600" dirty="0">
                <a:solidFill>
                  <a:srgbClr val="000000"/>
                </a:solidFill>
                <a:latin typeface="HelveticaNeueLT Std"/>
              </a:rPr>
              <a:t>students</a:t>
            </a:r>
            <a:r>
              <a:rPr lang="en-AU" sz="1600" kern="1200" dirty="0">
                <a:solidFill>
                  <a:srgbClr val="000000"/>
                </a:solidFill>
                <a:latin typeface="HelveticaNeueLT Std"/>
              </a:rPr>
              <a:t> and Australian Apprentices. This does not specify that you need to be from rural or remote communities. For this support</a:t>
            </a:r>
            <a:r>
              <a:rPr lang="en-AU" sz="1600" dirty="0">
                <a:solidFill>
                  <a:srgbClr val="000000"/>
                </a:solidFill>
                <a:latin typeface="HelveticaNeueLT Std"/>
              </a:rPr>
              <a:t>,</a:t>
            </a:r>
            <a:r>
              <a:rPr lang="en-AU" sz="1600" kern="1200" dirty="0">
                <a:solidFill>
                  <a:srgbClr val="000000"/>
                </a:solidFill>
                <a:latin typeface="HelveticaNeueLT Std"/>
              </a:rPr>
              <a:t> you must be living in Australia and be an Australian resident.</a:t>
            </a:r>
            <a:br>
              <a:rPr lang="en-AU" sz="1600" kern="1200" dirty="0">
                <a:solidFill>
                  <a:srgbClr val="000000"/>
                </a:solidFill>
                <a:latin typeface="HelveticaNeueLT Std"/>
              </a:rPr>
            </a:br>
            <a:r>
              <a:rPr lang="en-AU" sz="1600" kern="1200" dirty="0">
                <a:solidFill>
                  <a:srgbClr val="000000"/>
                </a:solidFill>
                <a:latin typeface="HelveticaNeueLT Std"/>
              </a:rPr>
              <a:t>Check out the next page for further details.</a:t>
            </a:r>
          </a:p>
        </p:txBody>
      </p:sp>
      <p:sp>
        <p:nvSpPr>
          <p:cNvPr id="12" name="Minus Sign 11">
            <a:extLst>
              <a:ext uri="{FF2B5EF4-FFF2-40B4-BE49-F238E27FC236}">
                <a16:creationId xmlns:a16="http://schemas.microsoft.com/office/drawing/2014/main" id="{34AEA420-EEB2-E140-9E91-6AF98478A2F4}"/>
              </a:ext>
            </a:extLst>
          </p:cNvPr>
          <p:cNvSpPr/>
          <p:nvPr/>
        </p:nvSpPr>
        <p:spPr>
          <a:xfrm>
            <a:off x="-710119" y="1371855"/>
            <a:ext cx="9630383"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descr="A green diamond shaped object&#10;&#10;Description automatically generated">
            <a:extLst>
              <a:ext uri="{FF2B5EF4-FFF2-40B4-BE49-F238E27FC236}">
                <a16:creationId xmlns:a16="http://schemas.microsoft.com/office/drawing/2014/main" id="{E61D148C-0E6D-8DE2-7741-43B4EA7547B1}"/>
              </a:ext>
            </a:extLst>
          </p:cNvPr>
          <p:cNvPicPr>
            <a:picLocks noChangeAspect="1"/>
          </p:cNvPicPr>
          <p:nvPr/>
        </p:nvPicPr>
        <p:blipFill>
          <a:blip r:embed="rId3">
            <a:extLst>
              <a:ext uri="{28A0092B-C50C-407E-A947-70E740481C1C}">
                <a14:useLocalDpi xmlns:a14="http://schemas.microsoft.com/office/drawing/2010/main" val="0"/>
              </a:ext>
            </a:extLst>
          </a:blip>
          <a:srcRect l="4621" r="1119" b="-1"/>
          <a:stretch/>
        </p:blipFill>
        <p:spPr>
          <a:xfrm rot="13627227">
            <a:off x="10012553" y="-1936460"/>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pic>
        <p:nvPicPr>
          <p:cNvPr id="3" name="Graphic 2" descr="Megaphone1 with solid fill">
            <a:extLst>
              <a:ext uri="{FF2B5EF4-FFF2-40B4-BE49-F238E27FC236}">
                <a16:creationId xmlns:a16="http://schemas.microsoft.com/office/drawing/2014/main" id="{F2D0260F-D711-CDBE-BAB0-4C271C927D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0031" y="2061201"/>
            <a:ext cx="650488" cy="650488"/>
          </a:xfrm>
          <a:prstGeom prst="rect">
            <a:avLst/>
          </a:prstGeom>
        </p:spPr>
      </p:pic>
      <p:sp>
        <p:nvSpPr>
          <p:cNvPr id="2" name="Slide Number Placeholder 1">
            <a:extLst>
              <a:ext uri="{FF2B5EF4-FFF2-40B4-BE49-F238E27FC236}">
                <a16:creationId xmlns:a16="http://schemas.microsoft.com/office/drawing/2014/main" id="{3287C352-23F8-6391-F53A-71CF36D6DFA4}"/>
              </a:ext>
            </a:extLst>
          </p:cNvPr>
          <p:cNvSpPr>
            <a:spLocks noGrp="1"/>
          </p:cNvSpPr>
          <p:nvPr>
            <p:ph type="sldNum" sz="quarter" idx="12"/>
          </p:nvPr>
        </p:nvSpPr>
        <p:spPr/>
        <p:txBody>
          <a:bodyPr/>
          <a:lstStyle/>
          <a:p>
            <a:fld id="{78C2C551-A77F-4416-ADEE-5175DCA1A262}" type="slidenum">
              <a:rPr lang="en-AU" b="1" smtClean="0">
                <a:solidFill>
                  <a:schemeClr val="tx1"/>
                </a:solidFill>
              </a:rPr>
              <a:t>43</a:t>
            </a:fld>
            <a:endParaRPr lang="en-AU" b="1" dirty="0">
              <a:solidFill>
                <a:schemeClr val="tx1"/>
              </a:solidFill>
            </a:endParaRPr>
          </a:p>
        </p:txBody>
      </p:sp>
    </p:spTree>
    <p:extLst>
      <p:ext uri="{BB962C8B-B14F-4D97-AF65-F5344CB8AC3E}">
        <p14:creationId xmlns:p14="http://schemas.microsoft.com/office/powerpoint/2010/main" val="587131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BD4E74-B4E6-CE1F-34C7-48E7D3905014}"/>
              </a:ext>
            </a:extLst>
          </p:cNvPr>
          <p:cNvSpPr txBox="1">
            <a:spLocks/>
          </p:cNvSpPr>
          <p:nvPr/>
        </p:nvSpPr>
        <p:spPr>
          <a:xfrm>
            <a:off x="540067" y="-37241"/>
            <a:ext cx="11706945" cy="1079567"/>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500" b="1" dirty="0">
                <a:latin typeface="CocogoosePro" panose="00000500000000000000" pitchFamily="2" charset="0"/>
              </a:rPr>
              <a:t>Student or Apprentice Allowance</a:t>
            </a:r>
          </a:p>
        </p:txBody>
      </p:sp>
      <p:sp>
        <p:nvSpPr>
          <p:cNvPr id="5" name="Content Placeholder 2">
            <a:extLst>
              <a:ext uri="{FF2B5EF4-FFF2-40B4-BE49-F238E27FC236}">
                <a16:creationId xmlns:a16="http://schemas.microsoft.com/office/drawing/2014/main" id="{54CC7B90-C079-182A-6712-D877F5583190}"/>
              </a:ext>
            </a:extLst>
          </p:cNvPr>
          <p:cNvSpPr txBox="1">
            <a:spLocks/>
          </p:cNvSpPr>
          <p:nvPr/>
        </p:nvSpPr>
        <p:spPr>
          <a:xfrm>
            <a:off x="461554" y="1236020"/>
            <a:ext cx="12144157" cy="5413071"/>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70000"/>
              </a:lnSpc>
            </a:pPr>
            <a:r>
              <a:rPr lang="en-AU" sz="1600" dirty="0">
                <a:highlight>
                  <a:srgbClr val="FFFFFF"/>
                </a:highlight>
                <a:latin typeface="HelveticaNeueLT Std"/>
              </a:rPr>
              <a:t>There is Youth Allowances for Students and Australian Apprentices. Details can be found at the </a:t>
            </a:r>
            <a:r>
              <a:rPr lang="en-AU" sz="1600" dirty="0">
                <a:highlight>
                  <a:srgbClr val="FFFFFF"/>
                </a:highlight>
                <a:latin typeface="HelveticaNeueLT Std"/>
                <a:hlinkClick r:id="rId3"/>
              </a:rPr>
              <a:t>Services Australia website</a:t>
            </a:r>
            <a:r>
              <a:rPr lang="en-AU" sz="1600" dirty="0">
                <a:highlight>
                  <a:srgbClr val="FFFFFF"/>
                </a:highlight>
                <a:latin typeface="HelveticaNeueLT Std"/>
              </a:rPr>
              <a:t>. </a:t>
            </a:r>
          </a:p>
          <a:p>
            <a:pPr fontAlgn="base">
              <a:lnSpc>
                <a:spcPct val="170000"/>
              </a:lnSpc>
            </a:pPr>
            <a:r>
              <a:rPr lang="en-AU" sz="1600" dirty="0">
                <a:highlight>
                  <a:srgbClr val="FFFFFF"/>
                </a:highlight>
                <a:latin typeface="HelveticaNeueLT Std" panose="020B0804020202020204" pitchFamily="34" charset="0"/>
              </a:rPr>
              <a:t>You must be: </a:t>
            </a:r>
          </a:p>
          <a:p>
            <a:pPr lvl="1" fontAlgn="base">
              <a:lnSpc>
                <a:spcPct val="170000"/>
              </a:lnSpc>
            </a:pPr>
            <a:r>
              <a:rPr lang="en-AU" sz="1200" dirty="0">
                <a:highlight>
                  <a:srgbClr val="FFFFFF"/>
                </a:highlight>
                <a:latin typeface="HelveticaNeueLT Std"/>
              </a:rPr>
              <a:t>18-24 years of age studying full-time </a:t>
            </a:r>
          </a:p>
          <a:p>
            <a:pPr lvl="1" fontAlgn="base">
              <a:lnSpc>
                <a:spcPct val="170000"/>
              </a:lnSpc>
            </a:pPr>
            <a:r>
              <a:rPr lang="en-AU" sz="1200" dirty="0">
                <a:highlight>
                  <a:srgbClr val="FFFFFF"/>
                </a:highlight>
                <a:latin typeface="HelveticaNeueLT Std"/>
              </a:rPr>
              <a:t>16-17 years of age studying full-time AND independent or living away from home for study </a:t>
            </a:r>
          </a:p>
          <a:p>
            <a:pPr lvl="1" fontAlgn="base">
              <a:lnSpc>
                <a:spcPct val="170000"/>
              </a:lnSpc>
            </a:pPr>
            <a:r>
              <a:rPr lang="en-AU" sz="1200" dirty="0">
                <a:highlight>
                  <a:srgbClr val="FFFFFF"/>
                </a:highlight>
                <a:latin typeface="HelveticaNeueLT Std"/>
              </a:rPr>
              <a:t>16-17 years of age studying full-time AND have completed year 12 or equivalent </a:t>
            </a:r>
          </a:p>
          <a:p>
            <a:pPr lvl="1" fontAlgn="base">
              <a:lnSpc>
                <a:spcPct val="170000"/>
              </a:lnSpc>
            </a:pPr>
            <a:r>
              <a:rPr lang="en-AU" sz="1200" dirty="0">
                <a:highlight>
                  <a:srgbClr val="FFFFFF"/>
                </a:highlight>
                <a:latin typeface="HelveticaNeueLT Std" panose="020B0804020202020204" pitchFamily="34" charset="0"/>
              </a:rPr>
              <a:t>16-24 years of age and a full time Australian apprentice </a:t>
            </a:r>
          </a:p>
          <a:p>
            <a:pPr fontAlgn="base">
              <a:lnSpc>
                <a:spcPct val="170000"/>
              </a:lnSpc>
            </a:pPr>
            <a:r>
              <a:rPr lang="en-AU" sz="1600" dirty="0">
                <a:highlight>
                  <a:srgbClr val="FFFFFF"/>
                </a:highlight>
                <a:latin typeface="HelveticaNeueLT Std" panose="020B0804020202020204" pitchFamily="34" charset="0"/>
              </a:rPr>
              <a:t>What you need: </a:t>
            </a:r>
          </a:p>
          <a:p>
            <a:pPr lvl="1" fontAlgn="base">
              <a:lnSpc>
                <a:spcPct val="170000"/>
              </a:lnSpc>
            </a:pPr>
            <a:r>
              <a:rPr lang="en-AU" sz="1200" dirty="0">
                <a:highlight>
                  <a:srgbClr val="FFFFFF"/>
                </a:highlight>
                <a:latin typeface="HelveticaNeueLT Std"/>
              </a:rPr>
              <a:t>Supporting documents such as:</a:t>
            </a:r>
            <a:br>
              <a:rPr lang="en-AU" sz="1200" dirty="0">
                <a:highlight>
                  <a:srgbClr val="FFFFFF"/>
                </a:highlight>
                <a:latin typeface="HelveticaNeueLT Std" panose="020B0804020202020204" pitchFamily="34" charset="0"/>
              </a:rPr>
            </a:br>
            <a:r>
              <a:rPr lang="en-AU" sz="1200" dirty="0">
                <a:highlight>
                  <a:srgbClr val="FFFFFF"/>
                </a:highlight>
                <a:latin typeface="HelveticaNeueLT Std"/>
              </a:rPr>
              <a:t> 	-Tax File Number (TFN)                            -bank account details</a:t>
            </a:r>
            <a:br>
              <a:rPr lang="en-AU" sz="1200" dirty="0">
                <a:highlight>
                  <a:srgbClr val="FFFFFF"/>
                </a:highlight>
                <a:latin typeface="HelveticaNeueLT Std" panose="020B0804020202020204" pitchFamily="34" charset="0"/>
              </a:rPr>
            </a:br>
            <a:r>
              <a:rPr lang="en-AU" sz="1200" dirty="0">
                <a:highlight>
                  <a:srgbClr val="FFFFFF"/>
                </a:highlight>
                <a:latin typeface="HelveticaNeueLT Std"/>
              </a:rPr>
              <a:t> 	-superannuation account                         -proof of independence </a:t>
            </a:r>
            <a:r>
              <a:rPr lang="en-AU" sz="1200" dirty="0" err="1">
                <a:highlight>
                  <a:srgbClr val="FFFFFF"/>
                </a:highlight>
                <a:latin typeface="HelveticaNeueLT Std"/>
              </a:rPr>
              <a:t>eg</a:t>
            </a:r>
            <a:r>
              <a:rPr lang="en-AU" sz="1200" dirty="0">
                <a:highlight>
                  <a:srgbClr val="FFFFFF"/>
                </a:highlight>
                <a:latin typeface="HelveticaNeueLT Std"/>
              </a:rPr>
              <a:t>: living arrangements (address) </a:t>
            </a:r>
            <a:br>
              <a:rPr lang="en-AU" sz="1200" dirty="0">
                <a:highlight>
                  <a:srgbClr val="FFFFFF"/>
                </a:highlight>
                <a:latin typeface="HelveticaNeueLT Std" panose="020B0804020202020204" pitchFamily="34" charset="0"/>
              </a:rPr>
            </a:br>
            <a:r>
              <a:rPr lang="en-AU" sz="1200" dirty="0">
                <a:highlight>
                  <a:srgbClr val="FFFFFF"/>
                </a:highlight>
                <a:latin typeface="HelveticaNeueLT Std"/>
              </a:rPr>
              <a:t> 	-proof of employment OR study             -medical and relationship details</a:t>
            </a:r>
          </a:p>
          <a:p>
            <a:pPr fontAlgn="base">
              <a:lnSpc>
                <a:spcPct val="170000"/>
              </a:lnSpc>
            </a:pPr>
            <a:r>
              <a:rPr lang="en-AU" sz="1600" dirty="0">
                <a:highlight>
                  <a:srgbClr val="FFFFFF"/>
                </a:highlight>
                <a:latin typeface="HelveticaNeueLT Std"/>
              </a:rPr>
              <a:t>A parent, guardian or partner may need to provide information too.</a:t>
            </a:r>
            <a:endParaRPr lang="en-AU" sz="1600" dirty="0">
              <a:highlight>
                <a:srgbClr val="FFFFFF"/>
              </a:highlight>
              <a:latin typeface="HelveticaNeueLT Std" panose="020B0804020202020204" pitchFamily="34" charset="0"/>
            </a:endParaRPr>
          </a:p>
          <a:p>
            <a:pPr fontAlgn="base">
              <a:lnSpc>
                <a:spcPct val="170000"/>
              </a:lnSpc>
            </a:pPr>
            <a:r>
              <a:rPr lang="en-AU" sz="1600" dirty="0">
                <a:highlight>
                  <a:srgbClr val="FFFFFF"/>
                </a:highlight>
                <a:latin typeface="HelveticaNeueLT Std"/>
              </a:rPr>
              <a:t>The Services Australia website has steps on how to prepare and how to claim this allowance.</a:t>
            </a:r>
          </a:p>
          <a:p>
            <a:pPr fontAlgn="base">
              <a:lnSpc>
                <a:spcPct val="170000"/>
              </a:lnSpc>
            </a:pPr>
            <a:r>
              <a:rPr lang="en-AU" sz="1600" dirty="0">
                <a:highlight>
                  <a:srgbClr val="FFFFFF"/>
                </a:highlight>
                <a:latin typeface="HelveticaNeueLT Std"/>
              </a:rPr>
              <a:t>For further financial support, investigate the Service Australia website.</a:t>
            </a:r>
          </a:p>
        </p:txBody>
      </p:sp>
      <p:sp>
        <p:nvSpPr>
          <p:cNvPr id="9" name="Minus Sign 8">
            <a:extLst>
              <a:ext uri="{FF2B5EF4-FFF2-40B4-BE49-F238E27FC236}">
                <a16:creationId xmlns:a16="http://schemas.microsoft.com/office/drawing/2014/main" id="{62406504-0E4D-20B7-FB8C-EAE557E56BC3}"/>
              </a:ext>
            </a:extLst>
          </p:cNvPr>
          <p:cNvSpPr/>
          <p:nvPr/>
        </p:nvSpPr>
        <p:spPr>
          <a:xfrm>
            <a:off x="-1360251" y="950270"/>
            <a:ext cx="14912502"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descr="A green circle on a black background&#10;&#10;Description automatically generated">
            <a:extLst>
              <a:ext uri="{FF2B5EF4-FFF2-40B4-BE49-F238E27FC236}">
                <a16:creationId xmlns:a16="http://schemas.microsoft.com/office/drawing/2014/main" id="{0C9D0E84-4407-AD8A-BB6B-93ECE0AB33E0}"/>
              </a:ext>
            </a:extLst>
          </p:cNvPr>
          <p:cNvPicPr>
            <a:picLocks noChangeAspect="1"/>
          </p:cNvPicPr>
          <p:nvPr/>
        </p:nvPicPr>
        <p:blipFill>
          <a:blip r:embed="rId4">
            <a:extLst>
              <a:ext uri="{28A0092B-C50C-407E-A947-70E740481C1C}">
                <a14:useLocalDpi xmlns:a14="http://schemas.microsoft.com/office/drawing/2010/main" val="0"/>
              </a:ext>
            </a:extLst>
          </a:blip>
          <a:srcRect l="17812" t="17645" r="17247" b="19708"/>
          <a:stretch/>
        </p:blipFill>
        <p:spPr>
          <a:xfrm>
            <a:off x="9585030" y="1987135"/>
            <a:ext cx="3752850" cy="3618100"/>
          </a:xfrm>
          <a:prstGeom prst="rect">
            <a:avLst/>
          </a:prstGeom>
        </p:spPr>
      </p:pic>
      <p:sp>
        <p:nvSpPr>
          <p:cNvPr id="2" name="Slide Number Placeholder 1">
            <a:extLst>
              <a:ext uri="{FF2B5EF4-FFF2-40B4-BE49-F238E27FC236}">
                <a16:creationId xmlns:a16="http://schemas.microsoft.com/office/drawing/2014/main" id="{3EB072C8-57A3-DF08-10CA-8CA5BCF9A03C}"/>
              </a:ext>
            </a:extLst>
          </p:cNvPr>
          <p:cNvSpPr>
            <a:spLocks noGrp="1"/>
          </p:cNvSpPr>
          <p:nvPr>
            <p:ph type="sldNum" sz="quarter" idx="12"/>
          </p:nvPr>
        </p:nvSpPr>
        <p:spPr/>
        <p:txBody>
          <a:bodyPr/>
          <a:lstStyle/>
          <a:p>
            <a:fld id="{78C2C551-A77F-4416-ADEE-5175DCA1A262}" type="slidenum">
              <a:rPr lang="en-AU" b="1" smtClean="0">
                <a:solidFill>
                  <a:schemeClr val="tx1"/>
                </a:solidFill>
              </a:rPr>
              <a:t>44</a:t>
            </a:fld>
            <a:endParaRPr lang="en-AU" b="1" dirty="0">
              <a:solidFill>
                <a:schemeClr val="tx1"/>
              </a:solidFill>
            </a:endParaRPr>
          </a:p>
        </p:txBody>
      </p:sp>
    </p:spTree>
    <p:extLst>
      <p:ext uri="{BB962C8B-B14F-4D97-AF65-F5344CB8AC3E}">
        <p14:creationId xmlns:p14="http://schemas.microsoft.com/office/powerpoint/2010/main" val="407025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8A187796-33D0-B9E0-E281-AE1D75A72698}"/>
              </a:ext>
            </a:extLst>
          </p:cNvPr>
          <p:cNvSpPr txBox="1">
            <a:spLocks/>
          </p:cNvSpPr>
          <p:nvPr/>
        </p:nvSpPr>
        <p:spPr>
          <a:xfrm>
            <a:off x="967376" y="621792"/>
            <a:ext cx="10666415" cy="11795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dirty="0">
                <a:latin typeface="CocogoosePro" panose="00000500000000000000" pitchFamily="2" charset="0"/>
              </a:rPr>
              <a:t>What Scholarships can I apply for?</a:t>
            </a:r>
            <a:endParaRPr lang="en-AU" sz="4000" b="1" dirty="0">
              <a:latin typeface="CocogoosePro" panose="00000500000000000000" pitchFamily="2" charset="0"/>
              <a:cs typeface="Helvetica"/>
            </a:endParaRPr>
          </a:p>
        </p:txBody>
      </p:sp>
      <p:sp>
        <p:nvSpPr>
          <p:cNvPr id="5" name="Content Placeholder 7">
            <a:extLst>
              <a:ext uri="{FF2B5EF4-FFF2-40B4-BE49-F238E27FC236}">
                <a16:creationId xmlns:a16="http://schemas.microsoft.com/office/drawing/2014/main" id="{6E8BA8CB-8E36-01AE-9CC0-2281CC177E52}"/>
              </a:ext>
            </a:extLst>
          </p:cNvPr>
          <p:cNvSpPr txBox="1">
            <a:spLocks/>
          </p:cNvSpPr>
          <p:nvPr/>
        </p:nvSpPr>
        <p:spPr>
          <a:xfrm>
            <a:off x="406681" y="1637602"/>
            <a:ext cx="11378638" cy="3954971"/>
          </a:xfrm>
          <a:prstGeom prst="rect">
            <a:avLst/>
          </a:prstGeom>
        </p:spPr>
        <p:txBody>
          <a:bodyPr lIns="91440" tIns="45720" rIns="91440" bIns="4572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AU" sz="2000" dirty="0">
                <a:latin typeface="HelveticaNeueLT Std"/>
              </a:rPr>
              <a:t>A scholarship is subsidised financial support awarded to students for either academic success or other achievements.</a:t>
            </a:r>
          </a:p>
          <a:p>
            <a:pPr fontAlgn="base">
              <a:lnSpc>
                <a:spcPct val="150000"/>
              </a:lnSpc>
            </a:pPr>
            <a:r>
              <a:rPr lang="en-AU" sz="2000" dirty="0">
                <a:latin typeface="HelveticaNeueLT Std"/>
              </a:rPr>
              <a:t>There are many kinds of scholarships available with various eligibly criteria.</a:t>
            </a:r>
            <a:endParaRPr lang="en-US" sz="2000" dirty="0">
              <a:latin typeface="HelveticaNeueLT Std"/>
            </a:endParaRPr>
          </a:p>
          <a:p>
            <a:pPr fontAlgn="base">
              <a:lnSpc>
                <a:spcPct val="150000"/>
              </a:lnSpc>
            </a:pPr>
            <a:r>
              <a:rPr lang="en-AU" sz="2000" dirty="0">
                <a:latin typeface="HelveticaNeueLT Std"/>
              </a:rPr>
              <a:t>Study Australia has a lot of information on the various scholarships available and links on how to enquire/apply</a:t>
            </a:r>
            <a:r>
              <a:rPr lang="en-US" sz="2000" dirty="0">
                <a:latin typeface="HelveticaNeueLT Std"/>
              </a:rPr>
              <a:t>.</a:t>
            </a:r>
          </a:p>
          <a:p>
            <a:pPr>
              <a:lnSpc>
                <a:spcPct val="150000"/>
              </a:lnSpc>
            </a:pPr>
            <a:r>
              <a:rPr lang="en-AU" sz="2000" dirty="0">
                <a:latin typeface="HelveticaNeueLT Std"/>
              </a:rPr>
              <a:t>You can also search the institute you want to apply for/are enrolled in and see the scholarships that they have available. </a:t>
            </a:r>
          </a:p>
          <a:p>
            <a:pPr>
              <a:lnSpc>
                <a:spcPct val="150000"/>
              </a:lnSpc>
            </a:pPr>
            <a:r>
              <a:rPr lang="en-AU" sz="2000" dirty="0">
                <a:latin typeface="HelveticaNeueLT Std"/>
              </a:rPr>
              <a:t>You can also check the </a:t>
            </a:r>
            <a:r>
              <a:rPr lang="en-AU" sz="2000" dirty="0">
                <a:latin typeface="HelveticaNeueLT Std"/>
                <a:hlinkClick r:id="rId3"/>
              </a:rPr>
              <a:t>Victoria Tertiary Admissions Centre (VTAC)  website</a:t>
            </a:r>
            <a:r>
              <a:rPr lang="en-AU" sz="2000" dirty="0">
                <a:latin typeface="HelveticaNeueLT Std"/>
              </a:rPr>
              <a:t> for scholarships. </a:t>
            </a:r>
          </a:p>
          <a:p>
            <a:pPr>
              <a:lnSpc>
                <a:spcPct val="150000"/>
              </a:lnSpc>
            </a:pPr>
            <a:r>
              <a:rPr lang="en-AU" sz="2000" dirty="0">
                <a:latin typeface="HelveticaNeueLT Std"/>
              </a:rPr>
              <a:t>There are also scholarships available through the Victorian Department of Education and Training.</a:t>
            </a:r>
            <a:endParaRPr lang="en-AU" dirty="0"/>
          </a:p>
        </p:txBody>
      </p:sp>
      <p:pic>
        <p:nvPicPr>
          <p:cNvPr id="6" name="Picture 5" descr="A green rectangle on a black background&#10;&#10;Description automatically generated">
            <a:extLst>
              <a:ext uri="{FF2B5EF4-FFF2-40B4-BE49-F238E27FC236}">
                <a16:creationId xmlns:a16="http://schemas.microsoft.com/office/drawing/2014/main" id="{A5CF0F94-B4E2-5F96-4C22-624D76AFD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26930">
            <a:off x="10359012" y="1620400"/>
            <a:ext cx="6247319" cy="6183882"/>
          </a:xfrm>
          <a:prstGeom prst="rect">
            <a:avLst/>
          </a:prstGeom>
        </p:spPr>
      </p:pic>
      <p:sp>
        <p:nvSpPr>
          <p:cNvPr id="10" name="Minus Sign 9">
            <a:extLst>
              <a:ext uri="{FF2B5EF4-FFF2-40B4-BE49-F238E27FC236}">
                <a16:creationId xmlns:a16="http://schemas.microsoft.com/office/drawing/2014/main" id="{6A1D96C6-DEDA-51C4-340C-E2595F9CE37B}"/>
              </a:ext>
            </a:extLst>
          </p:cNvPr>
          <p:cNvSpPr/>
          <p:nvPr/>
        </p:nvSpPr>
        <p:spPr>
          <a:xfrm>
            <a:off x="-1068901" y="1224795"/>
            <a:ext cx="14329802"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189934E8-A67B-4E0B-224F-C15BFF25E09D}"/>
              </a:ext>
            </a:extLst>
          </p:cNvPr>
          <p:cNvSpPr>
            <a:spLocks noGrp="1"/>
          </p:cNvSpPr>
          <p:nvPr>
            <p:ph type="sldNum" sz="quarter" idx="12"/>
          </p:nvPr>
        </p:nvSpPr>
        <p:spPr/>
        <p:txBody>
          <a:bodyPr/>
          <a:lstStyle/>
          <a:p>
            <a:fld id="{78C2C551-A77F-4416-ADEE-5175DCA1A262}" type="slidenum">
              <a:rPr lang="en-AU" b="1" smtClean="0">
                <a:solidFill>
                  <a:schemeClr val="tx1"/>
                </a:solidFill>
              </a:rPr>
              <a:t>45</a:t>
            </a:fld>
            <a:endParaRPr lang="en-AU" b="1" dirty="0">
              <a:solidFill>
                <a:schemeClr val="tx1"/>
              </a:solidFill>
            </a:endParaRPr>
          </a:p>
        </p:txBody>
      </p:sp>
    </p:spTree>
    <p:extLst>
      <p:ext uri="{BB962C8B-B14F-4D97-AF65-F5344CB8AC3E}">
        <p14:creationId xmlns:p14="http://schemas.microsoft.com/office/powerpoint/2010/main" val="2677516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D4F5-BEB7-F6DC-23D5-165F911ECD31}"/>
              </a:ext>
            </a:extLst>
          </p:cNvPr>
          <p:cNvSpPr>
            <a:spLocks noGrp="1"/>
          </p:cNvSpPr>
          <p:nvPr>
            <p:ph type="title" idx="4294967295"/>
          </p:nvPr>
        </p:nvSpPr>
        <p:spPr>
          <a:xfrm>
            <a:off x="865568" y="0"/>
            <a:ext cx="11045825" cy="1435100"/>
          </a:xfrm>
        </p:spPr>
        <p:txBody>
          <a:bodyPr anchor="b">
            <a:normAutofit/>
          </a:bodyPr>
          <a:lstStyle/>
          <a:p>
            <a:r>
              <a:rPr lang="en-US" sz="5400" b="1" dirty="0">
                <a:latin typeface="CocogoosePro" panose="00000500000000000000" pitchFamily="2" charset="0"/>
                <a:cs typeface="Helvetica"/>
              </a:rPr>
              <a:t>Skills and Job Support</a:t>
            </a:r>
            <a:endParaRPr lang="en-US" sz="5400" b="1" dirty="0">
              <a:latin typeface="CocogoosePro" panose="00000500000000000000" pitchFamily="2" charset="0"/>
            </a:endParaRPr>
          </a:p>
        </p:txBody>
      </p:sp>
      <p:sp>
        <p:nvSpPr>
          <p:cNvPr id="3" name="Content Placeholder 2">
            <a:extLst>
              <a:ext uri="{FF2B5EF4-FFF2-40B4-BE49-F238E27FC236}">
                <a16:creationId xmlns:a16="http://schemas.microsoft.com/office/drawing/2014/main" id="{D0C72AA0-C86F-3218-FDF5-8E196661C29F}"/>
              </a:ext>
            </a:extLst>
          </p:cNvPr>
          <p:cNvSpPr>
            <a:spLocks noGrp="1"/>
          </p:cNvSpPr>
          <p:nvPr>
            <p:ph idx="4294967295"/>
          </p:nvPr>
        </p:nvSpPr>
        <p:spPr>
          <a:xfrm>
            <a:off x="253497" y="1857375"/>
            <a:ext cx="11938503" cy="4676775"/>
          </a:xfrm>
        </p:spPr>
        <p:txBody>
          <a:bodyPr vert="horz" lIns="91440" tIns="45720" rIns="91440" bIns="45720" rtlCol="0" anchor="t">
            <a:normAutofit/>
          </a:bodyPr>
          <a:lstStyle/>
          <a:p>
            <a:pPr>
              <a:lnSpc>
                <a:spcPct val="150000"/>
              </a:lnSpc>
            </a:pPr>
            <a:r>
              <a:rPr lang="en-US" sz="1800" dirty="0">
                <a:latin typeface="HelveticaNeueLT Std" panose="020B0804020202020204" pitchFamily="34" charset="0"/>
              </a:rPr>
              <a:t>Each university and TAFE should have their own supports available for current students and alumni to explore skills and job opportunities.  Search your institute followed by what it is you are after.</a:t>
            </a:r>
          </a:p>
          <a:p>
            <a:pPr lvl="1">
              <a:lnSpc>
                <a:spcPct val="150000"/>
              </a:lnSpc>
            </a:pPr>
            <a:r>
              <a:rPr lang="en-US" sz="1600" dirty="0">
                <a:latin typeface="HelveticaNeueLT Std"/>
              </a:rPr>
              <a:t>E.g. ‘Monash University Resume Building’</a:t>
            </a:r>
          </a:p>
          <a:p>
            <a:pPr lvl="1">
              <a:lnSpc>
                <a:spcPct val="150000"/>
              </a:lnSpc>
            </a:pPr>
            <a:r>
              <a:rPr lang="en-US" sz="1600" dirty="0">
                <a:latin typeface="HelveticaNeueLT Std" panose="020B0804020202020204" pitchFamily="34" charset="0"/>
              </a:rPr>
              <a:t>E.g., ‘</a:t>
            </a:r>
            <a:r>
              <a:rPr lang="en-US" sz="1600" dirty="0" err="1">
                <a:latin typeface="HelveticaNeueLT Std" panose="020B0804020202020204" pitchFamily="34" charset="0"/>
              </a:rPr>
              <a:t>Holmesglen</a:t>
            </a:r>
            <a:r>
              <a:rPr lang="en-US" sz="1600" dirty="0">
                <a:latin typeface="HelveticaNeueLT Std" panose="020B0804020202020204" pitchFamily="34" charset="0"/>
              </a:rPr>
              <a:t> Skills and Job Centre’</a:t>
            </a:r>
          </a:p>
          <a:p>
            <a:pPr>
              <a:lnSpc>
                <a:spcPct val="150000"/>
              </a:lnSpc>
            </a:pPr>
            <a:r>
              <a:rPr lang="en-US" sz="1800" dirty="0">
                <a:latin typeface="HelveticaNeueLT Std"/>
                <a:cs typeface="Helvetica"/>
              </a:rPr>
              <a:t>One example is Chisholm TAFEs Skills and Jobs Centre. This runs weekly and fortnightly workshops on topics like resume building, interview skills, an introduction to Australian employment and networking. You do not have to be enrolled at Chisholm to attend.</a:t>
            </a:r>
          </a:p>
        </p:txBody>
      </p:sp>
      <p:sp>
        <p:nvSpPr>
          <p:cNvPr id="7" name="Minus Sign 6">
            <a:extLst>
              <a:ext uri="{FF2B5EF4-FFF2-40B4-BE49-F238E27FC236}">
                <a16:creationId xmlns:a16="http://schemas.microsoft.com/office/drawing/2014/main" id="{BDFF76E2-FB72-D97F-391D-5E4C408F1DD3}"/>
              </a:ext>
            </a:extLst>
          </p:cNvPr>
          <p:cNvSpPr/>
          <p:nvPr/>
        </p:nvSpPr>
        <p:spPr>
          <a:xfrm>
            <a:off x="-890784" y="1396206"/>
            <a:ext cx="12515434" cy="285750"/>
          </a:xfrm>
          <a:prstGeom prst="mathMinus">
            <a:avLst/>
          </a:prstGeom>
          <a:solidFill>
            <a:srgbClr val="006F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green and black logo&#10;&#10;Description automatically generated">
            <a:extLst>
              <a:ext uri="{FF2B5EF4-FFF2-40B4-BE49-F238E27FC236}">
                <a16:creationId xmlns:a16="http://schemas.microsoft.com/office/drawing/2014/main" id="{94282572-3187-6B8C-2320-5AE7347ABB3B}"/>
              </a:ext>
            </a:extLst>
          </p:cNvPr>
          <p:cNvPicPr>
            <a:picLocks noChangeAspect="1"/>
          </p:cNvPicPr>
          <p:nvPr/>
        </p:nvPicPr>
        <p:blipFill>
          <a:blip r:embed="rId2">
            <a:extLst>
              <a:ext uri="{28A0092B-C50C-407E-A947-70E740481C1C}">
                <a14:useLocalDpi xmlns:a14="http://schemas.microsoft.com/office/drawing/2010/main" val="0"/>
              </a:ext>
            </a:extLst>
          </a:blip>
          <a:srcRect l="244" t="38" r="-318" b="28"/>
          <a:stretch/>
        </p:blipFill>
        <p:spPr>
          <a:xfrm rot="782293">
            <a:off x="4305601" y="3888713"/>
            <a:ext cx="6863054" cy="6853447"/>
          </a:xfrm>
          <a:prstGeom prst="rect">
            <a:avLst/>
          </a:prstGeom>
        </p:spPr>
      </p:pic>
      <p:sp>
        <p:nvSpPr>
          <p:cNvPr id="5" name="Slide Number Placeholder 4">
            <a:extLst>
              <a:ext uri="{FF2B5EF4-FFF2-40B4-BE49-F238E27FC236}">
                <a16:creationId xmlns:a16="http://schemas.microsoft.com/office/drawing/2014/main" id="{652466B6-702B-0E82-BC6F-BA83797CE690}"/>
              </a:ext>
            </a:extLst>
          </p:cNvPr>
          <p:cNvSpPr>
            <a:spLocks noGrp="1"/>
          </p:cNvSpPr>
          <p:nvPr>
            <p:ph type="sldNum" sz="quarter" idx="12"/>
          </p:nvPr>
        </p:nvSpPr>
        <p:spPr/>
        <p:txBody>
          <a:bodyPr/>
          <a:lstStyle/>
          <a:p>
            <a:fld id="{78C2C551-A77F-4416-ADEE-5175DCA1A262}" type="slidenum">
              <a:rPr lang="en-AU" b="1" smtClean="0">
                <a:solidFill>
                  <a:schemeClr val="tx1"/>
                </a:solidFill>
              </a:rPr>
              <a:t>46</a:t>
            </a:fld>
            <a:endParaRPr lang="en-AU" b="1" dirty="0">
              <a:solidFill>
                <a:schemeClr val="tx1"/>
              </a:solidFill>
            </a:endParaRPr>
          </a:p>
        </p:txBody>
      </p:sp>
    </p:spTree>
    <p:extLst>
      <p:ext uri="{BB962C8B-B14F-4D97-AF65-F5344CB8AC3E}">
        <p14:creationId xmlns:p14="http://schemas.microsoft.com/office/powerpoint/2010/main" val="3545778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15C8-D0DD-2D78-FC7F-F54DE7AD58B1}"/>
              </a:ext>
            </a:extLst>
          </p:cNvPr>
          <p:cNvSpPr>
            <a:spLocks noGrp="1"/>
          </p:cNvSpPr>
          <p:nvPr>
            <p:ph type="title" idx="4294967295"/>
          </p:nvPr>
        </p:nvSpPr>
        <p:spPr>
          <a:xfrm>
            <a:off x="1266825" y="830263"/>
            <a:ext cx="4591050" cy="3573462"/>
          </a:xfrm>
        </p:spPr>
        <p:txBody>
          <a:bodyPr vert="horz" lIns="91440" tIns="45720" rIns="91440" bIns="45720" rtlCol="0" anchor="b">
            <a:normAutofit/>
          </a:bodyPr>
          <a:lstStyle/>
          <a:p>
            <a:r>
              <a:rPr lang="en-US" sz="5100" b="1" kern="1200" dirty="0">
                <a:latin typeface="CocogoosePro"/>
              </a:rPr>
              <a:t>How can headspace </a:t>
            </a:r>
            <a:r>
              <a:rPr lang="en-US" sz="5100" b="1" dirty="0">
                <a:latin typeface="CocogoosePro"/>
              </a:rPr>
              <a:t>help</a:t>
            </a:r>
            <a:r>
              <a:rPr lang="en-US" sz="5100" b="1" kern="1200" dirty="0">
                <a:latin typeface="CocogoosePro"/>
              </a:rPr>
              <a:t>?</a:t>
            </a:r>
          </a:p>
        </p:txBody>
      </p:sp>
      <p:pic>
        <p:nvPicPr>
          <p:cNvPr id="5" name="Content Placeholder 4" descr="A cartoon of two people&#10;&#10;Description automatically generated">
            <a:extLst>
              <a:ext uri="{FF2B5EF4-FFF2-40B4-BE49-F238E27FC236}">
                <a16:creationId xmlns:a16="http://schemas.microsoft.com/office/drawing/2014/main" id="{3CD02ED1-CC03-4137-543F-05962C6C08F8}"/>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9419" r="-2" b="5587"/>
          <a:stretch/>
        </p:blipFill>
        <p:spPr>
          <a:xfrm>
            <a:off x="6624638" y="639763"/>
            <a:ext cx="5567362" cy="5551487"/>
          </a:xfrm>
          <a:prstGeom prst="rect">
            <a:avLst/>
          </a:prstGeom>
        </p:spPr>
      </p:pic>
      <p:sp>
        <p:nvSpPr>
          <p:cNvPr id="11" name="Minus Sign 10">
            <a:extLst>
              <a:ext uri="{FF2B5EF4-FFF2-40B4-BE49-F238E27FC236}">
                <a16:creationId xmlns:a16="http://schemas.microsoft.com/office/drawing/2014/main" id="{10BB38D1-C30A-5C08-C502-D6BF9374EF23}"/>
              </a:ext>
            </a:extLst>
          </p:cNvPr>
          <p:cNvSpPr/>
          <p:nvPr/>
        </p:nvSpPr>
        <p:spPr>
          <a:xfrm>
            <a:off x="578226" y="4403725"/>
            <a:ext cx="5755901" cy="285750"/>
          </a:xfrm>
          <a:prstGeom prst="mathMinus">
            <a:avLst/>
          </a:prstGeom>
          <a:solidFill>
            <a:srgbClr val="78BE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44B86040-F309-A28F-8A21-9F1E7C6F3606}"/>
              </a:ext>
            </a:extLst>
          </p:cNvPr>
          <p:cNvSpPr>
            <a:spLocks noGrp="1"/>
          </p:cNvSpPr>
          <p:nvPr>
            <p:ph type="sldNum" sz="quarter" idx="12"/>
          </p:nvPr>
        </p:nvSpPr>
        <p:spPr/>
        <p:txBody>
          <a:bodyPr/>
          <a:lstStyle/>
          <a:p>
            <a:fld id="{78C2C551-A77F-4416-ADEE-5175DCA1A262}" type="slidenum">
              <a:rPr lang="en-AU" b="1" smtClean="0">
                <a:solidFill>
                  <a:schemeClr val="tx1"/>
                </a:solidFill>
              </a:rPr>
              <a:t>47</a:t>
            </a:fld>
            <a:endParaRPr lang="en-AU" b="1" dirty="0">
              <a:solidFill>
                <a:schemeClr val="tx1"/>
              </a:solidFill>
            </a:endParaRPr>
          </a:p>
        </p:txBody>
      </p:sp>
    </p:spTree>
    <p:extLst>
      <p:ext uri="{BB962C8B-B14F-4D97-AF65-F5344CB8AC3E}">
        <p14:creationId xmlns:p14="http://schemas.microsoft.com/office/powerpoint/2010/main" val="529942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C184-AB1F-B18B-6079-BD4994A856B6}"/>
              </a:ext>
            </a:extLst>
          </p:cNvPr>
          <p:cNvSpPr>
            <a:spLocks noGrp="1"/>
          </p:cNvSpPr>
          <p:nvPr>
            <p:ph type="title" idx="4294967295"/>
          </p:nvPr>
        </p:nvSpPr>
        <p:spPr>
          <a:xfrm>
            <a:off x="1152417" y="423195"/>
            <a:ext cx="8185150" cy="914400"/>
          </a:xfrm>
        </p:spPr>
        <p:txBody>
          <a:bodyPr anchor="b">
            <a:normAutofit/>
          </a:bodyPr>
          <a:lstStyle/>
          <a:p>
            <a:r>
              <a:rPr lang="en-AU" sz="5400" b="1" dirty="0">
                <a:latin typeface="CocogoosePro" panose="00000500000000000000" pitchFamily="2" charset="0"/>
              </a:rPr>
              <a:t>headspace Support</a:t>
            </a:r>
          </a:p>
        </p:txBody>
      </p:sp>
      <p:sp>
        <p:nvSpPr>
          <p:cNvPr id="3" name="Content Placeholder 2">
            <a:extLst>
              <a:ext uri="{FF2B5EF4-FFF2-40B4-BE49-F238E27FC236}">
                <a16:creationId xmlns:a16="http://schemas.microsoft.com/office/drawing/2014/main" id="{94FBD70B-2848-D94C-4035-4F212BADBEEE}"/>
              </a:ext>
            </a:extLst>
          </p:cNvPr>
          <p:cNvSpPr>
            <a:spLocks noGrp="1"/>
          </p:cNvSpPr>
          <p:nvPr>
            <p:ph idx="4294967295"/>
          </p:nvPr>
        </p:nvSpPr>
        <p:spPr>
          <a:xfrm>
            <a:off x="223108" y="1548221"/>
            <a:ext cx="10292492" cy="5214205"/>
          </a:xfrm>
        </p:spPr>
        <p:txBody>
          <a:bodyPr anchor="t">
            <a:noAutofit/>
          </a:bodyPr>
          <a:lstStyle/>
          <a:p>
            <a:pPr>
              <a:lnSpc>
                <a:spcPct val="150000"/>
              </a:lnSpc>
            </a:pPr>
            <a:r>
              <a:rPr lang="en-AU" sz="1500" dirty="0">
                <a:latin typeface="HelveticaNeueLT Std"/>
              </a:rPr>
              <a:t>headspace Narre Warren collaborates with WISE employment to provide work and study support. </a:t>
            </a:r>
            <a:br>
              <a:rPr lang="en-AU" sz="1500" dirty="0">
                <a:latin typeface="HelveticaNeueLT Std"/>
              </a:rPr>
            </a:br>
            <a:r>
              <a:rPr lang="en-AU" sz="1500" dirty="0">
                <a:latin typeface="HelveticaNeueLT Std"/>
              </a:rPr>
              <a:t>A WISE employee works onsite on a fortnightly basis.</a:t>
            </a:r>
          </a:p>
          <a:p>
            <a:pPr>
              <a:lnSpc>
                <a:spcPct val="150000"/>
              </a:lnSpc>
            </a:pPr>
            <a:r>
              <a:rPr lang="en-AU" sz="1500" dirty="0">
                <a:latin typeface="HelveticaNeueLT Std"/>
              </a:rPr>
              <a:t>There is online work and study support for 15–25-year-olds through headspace National. This service is offered for approximately three months and provides video or phone appointments for 30-60 minutes.</a:t>
            </a:r>
          </a:p>
          <a:p>
            <a:pPr>
              <a:lnSpc>
                <a:spcPct val="150000"/>
              </a:lnSpc>
            </a:pPr>
            <a:r>
              <a:rPr lang="en-AU" sz="1500" dirty="0">
                <a:latin typeface="HelveticaNeueLT Std"/>
              </a:rPr>
              <a:t>There is career mentoring available online through headspace National. This is for 18–25-year-olds. </a:t>
            </a:r>
            <a:br>
              <a:rPr lang="en-AU" sz="1500" dirty="0">
                <a:latin typeface="HelveticaNeueLT Std"/>
              </a:rPr>
            </a:br>
            <a:r>
              <a:rPr lang="en-AU" sz="1500" dirty="0">
                <a:latin typeface="HelveticaNeueLT Std"/>
              </a:rPr>
              <a:t>This service offers 30–60-minute video appointments for up to six months. </a:t>
            </a:r>
            <a:endParaRPr lang="en-AU" dirty="0"/>
          </a:p>
          <a:p>
            <a:pPr>
              <a:lnSpc>
                <a:spcPct val="150000"/>
              </a:lnSpc>
            </a:pPr>
            <a:r>
              <a:rPr lang="en-AU" sz="1500" dirty="0">
                <a:latin typeface="HelveticaNeueLT Std"/>
              </a:rPr>
              <a:t>A headspace Centre workforce may include vocational workers to support you. Reach out to your local centre for more information.</a:t>
            </a:r>
          </a:p>
          <a:p>
            <a:pPr>
              <a:lnSpc>
                <a:spcPct val="150000"/>
              </a:lnSpc>
            </a:pPr>
            <a:r>
              <a:rPr lang="en-AU" sz="1500" dirty="0">
                <a:latin typeface="HelveticaNeueLT Std"/>
              </a:rPr>
              <a:t>headspace Narre Warren and Pakenham have Peer Support Workers (young people with lived experience of mental health challenges) who can support young people to discuss their work and study options, develop study skills and practice interview skills among other things. </a:t>
            </a:r>
          </a:p>
        </p:txBody>
      </p:sp>
      <p:sp>
        <p:nvSpPr>
          <p:cNvPr id="8" name="Minus Sign 7">
            <a:extLst>
              <a:ext uri="{FF2B5EF4-FFF2-40B4-BE49-F238E27FC236}">
                <a16:creationId xmlns:a16="http://schemas.microsoft.com/office/drawing/2014/main" id="{C3646BF6-B1EB-CBDE-7E22-EE2705766B71}"/>
              </a:ext>
            </a:extLst>
          </p:cNvPr>
          <p:cNvSpPr/>
          <p:nvPr/>
        </p:nvSpPr>
        <p:spPr>
          <a:xfrm>
            <a:off x="-648247" y="1182740"/>
            <a:ext cx="11452605" cy="368947"/>
          </a:xfrm>
          <a:prstGeom prst="mathMinus">
            <a:avLst/>
          </a:prstGeom>
          <a:solidFill>
            <a:srgbClr val="78BE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green rectangle on a black background&#10;&#10;Description automatically generated">
            <a:extLst>
              <a:ext uri="{FF2B5EF4-FFF2-40B4-BE49-F238E27FC236}">
                <a16:creationId xmlns:a16="http://schemas.microsoft.com/office/drawing/2014/main" id="{48924490-5FD7-A0B1-6623-C92ED3654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469661">
            <a:off x="8889569" y="-2649332"/>
            <a:ext cx="8134244" cy="8134244"/>
          </a:xfrm>
          <a:prstGeom prst="rect">
            <a:avLst/>
          </a:prstGeom>
        </p:spPr>
      </p:pic>
      <p:sp>
        <p:nvSpPr>
          <p:cNvPr id="5" name="Slide Number Placeholder 4">
            <a:extLst>
              <a:ext uri="{FF2B5EF4-FFF2-40B4-BE49-F238E27FC236}">
                <a16:creationId xmlns:a16="http://schemas.microsoft.com/office/drawing/2014/main" id="{B68E6F13-B5D9-8C18-3C32-D8FF25ECDD9D}"/>
              </a:ext>
            </a:extLst>
          </p:cNvPr>
          <p:cNvSpPr>
            <a:spLocks noGrp="1"/>
          </p:cNvSpPr>
          <p:nvPr>
            <p:ph type="sldNum" sz="quarter" idx="12"/>
          </p:nvPr>
        </p:nvSpPr>
        <p:spPr/>
        <p:txBody>
          <a:bodyPr/>
          <a:lstStyle/>
          <a:p>
            <a:fld id="{78C2C551-A77F-4416-ADEE-5175DCA1A262}" type="slidenum">
              <a:rPr lang="en-AU" b="1" smtClean="0">
                <a:solidFill>
                  <a:schemeClr val="tx1"/>
                </a:solidFill>
              </a:rPr>
              <a:t>48</a:t>
            </a:fld>
            <a:endParaRPr lang="en-AU" b="1" dirty="0">
              <a:solidFill>
                <a:schemeClr val="tx1"/>
              </a:solidFill>
            </a:endParaRPr>
          </a:p>
        </p:txBody>
      </p:sp>
    </p:spTree>
    <p:extLst>
      <p:ext uri="{BB962C8B-B14F-4D97-AF65-F5344CB8AC3E}">
        <p14:creationId xmlns:p14="http://schemas.microsoft.com/office/powerpoint/2010/main" val="3477752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0C86-BAD5-3542-F780-F120FF4054F4}"/>
              </a:ext>
            </a:extLst>
          </p:cNvPr>
          <p:cNvSpPr>
            <a:spLocks noGrp="1"/>
          </p:cNvSpPr>
          <p:nvPr>
            <p:ph type="title"/>
          </p:nvPr>
        </p:nvSpPr>
        <p:spPr>
          <a:xfrm>
            <a:off x="644996" y="110384"/>
            <a:ext cx="10384971" cy="1091682"/>
          </a:xfrm>
        </p:spPr>
        <p:txBody>
          <a:bodyPr vert="horz" lIns="91440" tIns="45720" rIns="91440" bIns="45720" rtlCol="0" anchor="ctr">
            <a:normAutofit/>
          </a:bodyPr>
          <a:lstStyle/>
          <a:p>
            <a:pPr algn="ctr">
              <a:lnSpc>
                <a:spcPct val="150000"/>
              </a:lnSpc>
            </a:pPr>
            <a:r>
              <a:rPr lang="en-US" sz="3600" b="1" dirty="0">
                <a:latin typeface="CocogoosePro" panose="00000500000000000000" pitchFamily="2" charset="0"/>
              </a:rPr>
              <a:t>headspace Support cont.</a:t>
            </a:r>
          </a:p>
        </p:txBody>
      </p:sp>
      <p:sp>
        <p:nvSpPr>
          <p:cNvPr id="4" name="Text Placeholder 3">
            <a:extLst>
              <a:ext uri="{FF2B5EF4-FFF2-40B4-BE49-F238E27FC236}">
                <a16:creationId xmlns:a16="http://schemas.microsoft.com/office/drawing/2014/main" id="{84899B98-DEA4-6F0F-1538-0E1E1A056769}"/>
              </a:ext>
            </a:extLst>
          </p:cNvPr>
          <p:cNvSpPr>
            <a:spLocks noGrp="1"/>
          </p:cNvSpPr>
          <p:nvPr>
            <p:ph type="body" sz="half" idx="2"/>
          </p:nvPr>
        </p:nvSpPr>
        <p:spPr>
          <a:xfrm>
            <a:off x="188777" y="1334144"/>
            <a:ext cx="12003223" cy="4885587"/>
          </a:xfrm>
        </p:spPr>
        <p:txBody>
          <a:bodyPr vert="horz" lIns="91440" tIns="45720" rIns="91440" bIns="45720" rtlCol="0" anchor="ctr">
            <a:normAutofit lnSpcReduction="10000"/>
          </a:bodyPr>
          <a:lstStyle/>
          <a:p>
            <a:pPr marL="285750" indent="-228600">
              <a:lnSpc>
                <a:spcPct val="150000"/>
              </a:lnSpc>
              <a:buFont typeface="Arial" panose="020B0604020202020204" pitchFamily="34" charset="0"/>
              <a:buChar char="•"/>
            </a:pPr>
            <a:r>
              <a:rPr lang="en-US" dirty="0">
                <a:latin typeface="HelveticaNeueLT Std"/>
              </a:rPr>
              <a:t>According to the headspace National Youth Mental Health Foundation in 2022-2023, 86% of young people said they would recommend headspace Work and Study to their peers.</a:t>
            </a:r>
          </a:p>
          <a:p>
            <a:pPr marL="285750" indent="-228600">
              <a:lnSpc>
                <a:spcPct val="150000"/>
              </a:lnSpc>
              <a:buFont typeface="Arial" panose="020B0604020202020204" pitchFamily="34" charset="0"/>
              <a:buChar char="•"/>
            </a:pPr>
            <a:r>
              <a:rPr lang="en-US" dirty="0">
                <a:latin typeface="HelveticaNeueLT Std"/>
              </a:rPr>
              <a:t>headspace National offer fortnightly peer group chats on Thursdays. They discuss anything to do with work and study and share supports and information with each other. Check it out via the link below.</a:t>
            </a:r>
            <a:br>
              <a:rPr lang="en-US" dirty="0">
                <a:latin typeface="HelveticaNeueLT Std" panose="020B0804020202020204" pitchFamily="34" charset="0"/>
              </a:rPr>
            </a:br>
            <a:r>
              <a:rPr lang="en-US" dirty="0">
                <a:latin typeface="HelveticaNeueLT Std"/>
                <a:hlinkClick r:id="rId3"/>
              </a:rPr>
              <a:t>https://my.headspace.org.au/online-communities/1306968/</a:t>
            </a:r>
            <a:endParaRPr lang="en-US" dirty="0">
              <a:latin typeface="HelveticaNeueLT Std"/>
            </a:endParaRPr>
          </a:p>
          <a:p>
            <a:pPr marL="285750" indent="-228600">
              <a:lnSpc>
                <a:spcPct val="150000"/>
              </a:lnSpc>
              <a:buFont typeface="Arial" panose="020B0604020202020204" pitchFamily="34" charset="0"/>
              <a:buChar char="•"/>
            </a:pPr>
            <a:r>
              <a:rPr lang="en-US" dirty="0">
                <a:latin typeface="HelveticaNeueLT Std"/>
              </a:rPr>
              <a:t>headspace National offers monthly professionally led group chats that discuss specific topics relating to work and study. They allow you the opportunity to submit questions in advance for consideration. Use this link to find out more </a:t>
            </a:r>
            <a:r>
              <a:rPr lang="en-US" dirty="0">
                <a:latin typeface="HelveticaNeueLT Std"/>
                <a:hlinkClick r:id="rId4"/>
              </a:rPr>
              <a:t>https://headspace.org.au/online-and-phone-support/join-the-community/chats-by-professionals/</a:t>
            </a:r>
            <a:endParaRPr lang="en-US" dirty="0">
              <a:latin typeface="HelveticaNeueLT Std"/>
            </a:endParaRPr>
          </a:p>
          <a:p>
            <a:pPr marL="285750" indent="-228600">
              <a:lnSpc>
                <a:spcPct val="150000"/>
              </a:lnSpc>
              <a:buFont typeface="Arial" panose="020B0604020202020204" pitchFamily="34" charset="0"/>
              <a:buChar char="•"/>
            </a:pPr>
            <a:r>
              <a:rPr lang="en-US" dirty="0">
                <a:latin typeface="HelveticaNeueLT Std"/>
              </a:rPr>
              <a:t>Browse headspace Nationals website for different articles and information about the support available </a:t>
            </a:r>
            <a:br>
              <a:rPr lang="en-US" dirty="0">
                <a:latin typeface="HelveticaNeueLT Std" panose="020B0804020202020204" pitchFamily="34" charset="0"/>
              </a:rPr>
            </a:br>
            <a:r>
              <a:rPr lang="en-US" dirty="0">
                <a:latin typeface="HelveticaNeueLT Std"/>
                <a:hlinkClick r:id="rId5"/>
              </a:rPr>
              <a:t>https://headspace.org.au/explore-topics/for-young-people/work-and-study/</a:t>
            </a:r>
            <a:endParaRPr lang="en-US" dirty="0">
              <a:latin typeface="HelveticaNeueLT Std"/>
            </a:endParaRPr>
          </a:p>
          <a:p>
            <a:pPr marL="285750" indent="-228600">
              <a:lnSpc>
                <a:spcPct val="150000"/>
              </a:lnSpc>
              <a:buFont typeface="Arial" panose="020B0604020202020204" pitchFamily="34" charset="0"/>
              <a:buChar char="•"/>
            </a:pPr>
            <a:r>
              <a:rPr lang="en-US" dirty="0">
                <a:latin typeface="HelveticaNeueLT Std"/>
              </a:rPr>
              <a:t>If you have any concerns or questions, you can always talk to your headspace worker, and they can assist and point you in the right direction.</a:t>
            </a:r>
          </a:p>
        </p:txBody>
      </p:sp>
      <p:sp>
        <p:nvSpPr>
          <p:cNvPr id="7" name="Minus Sign 6">
            <a:extLst>
              <a:ext uri="{FF2B5EF4-FFF2-40B4-BE49-F238E27FC236}">
                <a16:creationId xmlns:a16="http://schemas.microsoft.com/office/drawing/2014/main" id="{ABA1817D-EE81-CB01-8E6F-CBED8EEE8A5B}"/>
              </a:ext>
            </a:extLst>
          </p:cNvPr>
          <p:cNvSpPr/>
          <p:nvPr/>
        </p:nvSpPr>
        <p:spPr>
          <a:xfrm>
            <a:off x="2223315" y="1014225"/>
            <a:ext cx="7228331" cy="285750"/>
          </a:xfrm>
          <a:prstGeom prst="mathMinus">
            <a:avLst/>
          </a:prstGeom>
          <a:solidFill>
            <a:srgbClr val="78BE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green triangle on a black background&#10;&#10;Description automatically generated">
            <a:extLst>
              <a:ext uri="{FF2B5EF4-FFF2-40B4-BE49-F238E27FC236}">
                <a16:creationId xmlns:a16="http://schemas.microsoft.com/office/drawing/2014/main" id="{7FE7AD5D-6962-24A4-D0D6-2393463FA5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9322" y="-2286000"/>
            <a:ext cx="5095364" cy="5098359"/>
          </a:xfrm>
          <a:prstGeom prst="rect">
            <a:avLst/>
          </a:prstGeom>
        </p:spPr>
      </p:pic>
      <p:sp>
        <p:nvSpPr>
          <p:cNvPr id="6" name="Slide Number Placeholder 5">
            <a:extLst>
              <a:ext uri="{FF2B5EF4-FFF2-40B4-BE49-F238E27FC236}">
                <a16:creationId xmlns:a16="http://schemas.microsoft.com/office/drawing/2014/main" id="{4D5F5A61-C002-7337-9289-2F0326CDE552}"/>
              </a:ext>
            </a:extLst>
          </p:cNvPr>
          <p:cNvSpPr>
            <a:spLocks noGrp="1"/>
          </p:cNvSpPr>
          <p:nvPr>
            <p:ph type="sldNum" sz="quarter" idx="12"/>
          </p:nvPr>
        </p:nvSpPr>
        <p:spPr/>
        <p:txBody>
          <a:bodyPr/>
          <a:lstStyle/>
          <a:p>
            <a:fld id="{78C2C551-A77F-4416-ADEE-5175DCA1A262}" type="slidenum">
              <a:rPr lang="en-AU" b="1" smtClean="0">
                <a:solidFill>
                  <a:schemeClr val="tx1"/>
                </a:solidFill>
              </a:rPr>
              <a:t>49</a:t>
            </a:fld>
            <a:endParaRPr lang="en-AU" b="1" dirty="0">
              <a:solidFill>
                <a:schemeClr val="tx1"/>
              </a:solidFill>
            </a:endParaRPr>
          </a:p>
        </p:txBody>
      </p:sp>
    </p:spTree>
    <p:extLst>
      <p:ext uri="{BB962C8B-B14F-4D97-AF65-F5344CB8AC3E}">
        <p14:creationId xmlns:p14="http://schemas.microsoft.com/office/powerpoint/2010/main" val="3450401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2789-AEB6-2E0B-7590-2EFA6FB93ED0}"/>
              </a:ext>
            </a:extLst>
          </p:cNvPr>
          <p:cNvSpPr>
            <a:spLocks noGrp="1"/>
          </p:cNvSpPr>
          <p:nvPr>
            <p:ph type="title"/>
          </p:nvPr>
        </p:nvSpPr>
        <p:spPr>
          <a:xfrm>
            <a:off x="644996" y="2057400"/>
            <a:ext cx="4436866" cy="1600200"/>
          </a:xfrm>
        </p:spPr>
        <p:txBody>
          <a:bodyPr>
            <a:normAutofit/>
          </a:bodyPr>
          <a:lstStyle/>
          <a:p>
            <a:r>
              <a:rPr lang="en-AU" sz="4800" dirty="0">
                <a:latin typeface="CocogoosePro" panose="00000500000000000000" pitchFamily="2" charset="0"/>
              </a:rPr>
              <a:t>Where to next?</a:t>
            </a:r>
          </a:p>
        </p:txBody>
      </p:sp>
      <p:sp>
        <p:nvSpPr>
          <p:cNvPr id="6" name="Minus Sign 5">
            <a:extLst>
              <a:ext uri="{FF2B5EF4-FFF2-40B4-BE49-F238E27FC236}">
                <a16:creationId xmlns:a16="http://schemas.microsoft.com/office/drawing/2014/main" id="{61437DB9-B11C-04BD-A2B2-2C5A8A116C96}"/>
              </a:ext>
            </a:extLst>
          </p:cNvPr>
          <p:cNvSpPr/>
          <p:nvPr/>
        </p:nvSpPr>
        <p:spPr>
          <a:xfrm>
            <a:off x="98920" y="3538773"/>
            <a:ext cx="4436866" cy="281789"/>
          </a:xfrm>
          <a:prstGeom prst="mathMinus">
            <a:avLst/>
          </a:prstGeom>
          <a:solidFill>
            <a:srgbClr val="FFD2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Picture 16" descr="A yellow hexagon on a black background&#10;&#10;Description automatically generated">
            <a:extLst>
              <a:ext uri="{FF2B5EF4-FFF2-40B4-BE49-F238E27FC236}">
                <a16:creationId xmlns:a16="http://schemas.microsoft.com/office/drawing/2014/main" id="{E85E7167-4172-6763-7AAD-CE2FA15DF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40693">
            <a:off x="8931472" y="3530596"/>
            <a:ext cx="4318230" cy="4315692"/>
          </a:xfrm>
          <a:prstGeom prst="rect">
            <a:avLst/>
          </a:prstGeom>
        </p:spPr>
      </p:pic>
      <p:pic>
        <p:nvPicPr>
          <p:cNvPr id="19" name="Picture 18" descr="A cartoon of a child writing&#10;&#10;Description automatically generated">
            <a:extLst>
              <a:ext uri="{FF2B5EF4-FFF2-40B4-BE49-F238E27FC236}">
                <a16:creationId xmlns:a16="http://schemas.microsoft.com/office/drawing/2014/main" id="{65140FBE-9E99-DD79-34DB-3F638C9B2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233" y="982014"/>
            <a:ext cx="6778421" cy="4068212"/>
          </a:xfrm>
          <a:prstGeom prst="rect">
            <a:avLst/>
          </a:prstGeom>
        </p:spPr>
      </p:pic>
      <p:sp>
        <p:nvSpPr>
          <p:cNvPr id="3" name="Slide Number Placeholder 2">
            <a:extLst>
              <a:ext uri="{FF2B5EF4-FFF2-40B4-BE49-F238E27FC236}">
                <a16:creationId xmlns:a16="http://schemas.microsoft.com/office/drawing/2014/main" id="{D163D381-42D9-00B0-C1AD-C5699123D1A3}"/>
              </a:ext>
            </a:extLst>
          </p:cNvPr>
          <p:cNvSpPr>
            <a:spLocks noGrp="1"/>
          </p:cNvSpPr>
          <p:nvPr>
            <p:ph type="sldNum" sz="quarter" idx="12"/>
          </p:nvPr>
        </p:nvSpPr>
        <p:spPr/>
        <p:txBody>
          <a:bodyPr/>
          <a:lstStyle/>
          <a:p>
            <a:fld id="{78C2C551-A77F-4416-ADEE-5175DCA1A262}" type="slidenum">
              <a:rPr lang="en-AU" b="1" smtClean="0">
                <a:solidFill>
                  <a:schemeClr val="tx1"/>
                </a:solidFill>
              </a:rPr>
              <a:t>5</a:t>
            </a:fld>
            <a:endParaRPr lang="en-AU" b="1" dirty="0">
              <a:solidFill>
                <a:schemeClr val="tx1"/>
              </a:solidFill>
            </a:endParaRPr>
          </a:p>
        </p:txBody>
      </p:sp>
    </p:spTree>
    <p:extLst>
      <p:ext uri="{BB962C8B-B14F-4D97-AF65-F5344CB8AC3E}">
        <p14:creationId xmlns:p14="http://schemas.microsoft.com/office/powerpoint/2010/main" val="3755309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AAD7D9-1DE3-EA18-18AF-BD134DB38663}"/>
              </a:ext>
            </a:extLst>
          </p:cNvPr>
          <p:cNvSpPr>
            <a:spLocks noGrp="1"/>
          </p:cNvSpPr>
          <p:nvPr>
            <p:ph type="title" idx="4294967295"/>
          </p:nvPr>
        </p:nvSpPr>
        <p:spPr>
          <a:xfrm>
            <a:off x="387541" y="121727"/>
            <a:ext cx="5470051" cy="3078162"/>
          </a:xfrm>
        </p:spPr>
        <p:txBody>
          <a:bodyPr anchor="t">
            <a:normAutofit fontScale="90000"/>
          </a:bodyPr>
          <a:lstStyle/>
          <a:p>
            <a:pPr>
              <a:lnSpc>
                <a:spcPct val="150000"/>
              </a:lnSpc>
            </a:pPr>
            <a:r>
              <a:rPr lang="en-AU" sz="3400" b="1" dirty="0">
                <a:latin typeface="CocogoosePro"/>
              </a:rPr>
              <a:t>Information </a:t>
            </a:r>
            <a:br>
              <a:rPr lang="en-AU" sz="3400" b="1" dirty="0">
                <a:latin typeface="CocogoosePro"/>
              </a:rPr>
            </a:br>
            <a:r>
              <a:rPr lang="en-AU" sz="3400" b="1" dirty="0">
                <a:latin typeface="CocogoosePro"/>
              </a:rPr>
              <a:t>available on</a:t>
            </a:r>
            <a:br>
              <a:rPr lang="en-AU" sz="3400" b="1" dirty="0">
                <a:latin typeface="CocogoosePro"/>
              </a:rPr>
            </a:br>
            <a:r>
              <a:rPr lang="en-AU" sz="3400" b="1" dirty="0">
                <a:latin typeface="CocogoosePro"/>
              </a:rPr>
              <a:t>headspace Nationals website	</a:t>
            </a:r>
          </a:p>
        </p:txBody>
      </p:sp>
      <p:graphicFrame>
        <p:nvGraphicFramePr>
          <p:cNvPr id="8" name="Content Placeholder 5">
            <a:extLst>
              <a:ext uri="{FF2B5EF4-FFF2-40B4-BE49-F238E27FC236}">
                <a16:creationId xmlns:a16="http://schemas.microsoft.com/office/drawing/2014/main" id="{E6CFA8F3-0772-1234-8277-6732BBC73612}"/>
              </a:ext>
            </a:extLst>
          </p:cNvPr>
          <p:cNvGraphicFramePr>
            <a:graphicFrameLocks noGrp="1"/>
          </p:cNvGraphicFramePr>
          <p:nvPr>
            <p:ph idx="4294967295"/>
            <p:extLst>
              <p:ext uri="{D42A27DB-BD31-4B8C-83A1-F6EECF244321}">
                <p14:modId xmlns:p14="http://schemas.microsoft.com/office/powerpoint/2010/main" val="2391760497"/>
              </p:ext>
            </p:extLst>
          </p:nvPr>
        </p:nvGraphicFramePr>
        <p:xfrm>
          <a:off x="5000625" y="280987"/>
          <a:ext cx="6477000" cy="6296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Minus Sign 3">
            <a:extLst>
              <a:ext uri="{FF2B5EF4-FFF2-40B4-BE49-F238E27FC236}">
                <a16:creationId xmlns:a16="http://schemas.microsoft.com/office/drawing/2014/main" id="{BAE9E2CE-8612-6056-B3AC-843A30927127}"/>
              </a:ext>
            </a:extLst>
          </p:cNvPr>
          <p:cNvSpPr/>
          <p:nvPr/>
        </p:nvSpPr>
        <p:spPr>
          <a:xfrm>
            <a:off x="-445114" y="2912451"/>
            <a:ext cx="5717879" cy="285750"/>
          </a:xfrm>
          <a:prstGeom prst="mathMinus">
            <a:avLst/>
          </a:prstGeom>
          <a:solidFill>
            <a:srgbClr val="78BE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lide Number Placeholder 5">
            <a:extLst>
              <a:ext uri="{FF2B5EF4-FFF2-40B4-BE49-F238E27FC236}">
                <a16:creationId xmlns:a16="http://schemas.microsoft.com/office/drawing/2014/main" id="{C913FB30-3D96-A4F5-A02E-09D419F50652}"/>
              </a:ext>
            </a:extLst>
          </p:cNvPr>
          <p:cNvSpPr>
            <a:spLocks noGrp="1"/>
          </p:cNvSpPr>
          <p:nvPr>
            <p:ph type="sldNum" sz="quarter" idx="12"/>
          </p:nvPr>
        </p:nvSpPr>
        <p:spPr/>
        <p:txBody>
          <a:bodyPr/>
          <a:lstStyle/>
          <a:p>
            <a:fld id="{78C2C551-A77F-4416-ADEE-5175DCA1A262}" type="slidenum">
              <a:rPr lang="en-AU" b="1" smtClean="0">
                <a:solidFill>
                  <a:schemeClr val="tx1"/>
                </a:solidFill>
              </a:rPr>
              <a:t>50</a:t>
            </a:fld>
            <a:endParaRPr lang="en-AU" b="1" dirty="0">
              <a:solidFill>
                <a:schemeClr val="tx1"/>
              </a:solidFill>
            </a:endParaRPr>
          </a:p>
        </p:txBody>
      </p:sp>
    </p:spTree>
    <p:extLst>
      <p:ext uri="{BB962C8B-B14F-4D97-AF65-F5344CB8AC3E}">
        <p14:creationId xmlns:p14="http://schemas.microsoft.com/office/powerpoint/2010/main" val="621973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D39E5-0FC5-7135-AE20-A4591B4DD20E}"/>
              </a:ext>
            </a:extLst>
          </p:cNvPr>
          <p:cNvSpPr>
            <a:spLocks noGrp="1"/>
          </p:cNvSpPr>
          <p:nvPr>
            <p:ph type="title" idx="4294967295"/>
          </p:nvPr>
        </p:nvSpPr>
        <p:spPr>
          <a:xfrm>
            <a:off x="1019175" y="939049"/>
            <a:ext cx="4629150" cy="3573462"/>
          </a:xfrm>
        </p:spPr>
        <p:txBody>
          <a:bodyPr vert="horz" lIns="91440" tIns="45720" rIns="91440" bIns="45720" rtlCol="0" anchor="b">
            <a:normAutofit/>
          </a:bodyPr>
          <a:lstStyle/>
          <a:p>
            <a:r>
              <a:rPr lang="en-US" sz="4600" b="1" kern="1200" dirty="0">
                <a:solidFill>
                  <a:schemeClr val="tx1"/>
                </a:solidFill>
                <a:latin typeface="CocogoosePro" panose="00000500000000000000" pitchFamily="2" charset="0"/>
              </a:rPr>
              <a:t>General Information</a:t>
            </a:r>
          </a:p>
        </p:txBody>
      </p:sp>
      <p:pic>
        <p:nvPicPr>
          <p:cNvPr id="3" name="Picture 2">
            <a:extLst>
              <a:ext uri="{FF2B5EF4-FFF2-40B4-BE49-F238E27FC236}">
                <a16:creationId xmlns:a16="http://schemas.microsoft.com/office/drawing/2014/main" id="{810E4F7E-1547-4E10-09F3-B68080B74ED4}"/>
              </a:ext>
            </a:extLst>
          </p:cNvPr>
          <p:cNvPicPr>
            <a:picLocks noChangeAspect="1"/>
          </p:cNvPicPr>
          <p:nvPr/>
        </p:nvPicPr>
        <p:blipFill>
          <a:blip r:embed="rId2"/>
          <a:srcRect l="15634" r="14382" b="-2"/>
          <a:stretch/>
        </p:blipFill>
        <p:spPr>
          <a:xfrm>
            <a:off x="6656180" y="0"/>
            <a:ext cx="5535820" cy="6229350"/>
          </a:xfrm>
          <a:prstGeom prst="rect">
            <a:avLst/>
          </a:prstGeom>
        </p:spPr>
      </p:pic>
      <p:sp>
        <p:nvSpPr>
          <p:cNvPr id="12" name="Minus Sign 11">
            <a:extLst>
              <a:ext uri="{FF2B5EF4-FFF2-40B4-BE49-F238E27FC236}">
                <a16:creationId xmlns:a16="http://schemas.microsoft.com/office/drawing/2014/main" id="{04B87578-8D1F-330C-6F08-23A6BCD928EF}"/>
              </a:ext>
            </a:extLst>
          </p:cNvPr>
          <p:cNvSpPr/>
          <p:nvPr/>
        </p:nvSpPr>
        <p:spPr>
          <a:xfrm>
            <a:off x="463818" y="4369636"/>
            <a:ext cx="4949071" cy="285750"/>
          </a:xfrm>
          <a:prstGeom prst="mathMinus">
            <a:avLst/>
          </a:prstGeom>
          <a:solidFill>
            <a:srgbClr val="1E22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1A67F447-E5E5-EBDA-2665-6A9BBEF88F48}"/>
              </a:ext>
            </a:extLst>
          </p:cNvPr>
          <p:cNvSpPr>
            <a:spLocks noGrp="1"/>
          </p:cNvSpPr>
          <p:nvPr>
            <p:ph type="sldNum" sz="quarter" idx="12"/>
          </p:nvPr>
        </p:nvSpPr>
        <p:spPr/>
        <p:txBody>
          <a:bodyPr/>
          <a:lstStyle/>
          <a:p>
            <a:fld id="{78C2C551-A77F-4416-ADEE-5175DCA1A262}" type="slidenum">
              <a:rPr lang="en-AU" b="1" smtClean="0">
                <a:solidFill>
                  <a:schemeClr val="tx1"/>
                </a:solidFill>
              </a:rPr>
              <a:t>51</a:t>
            </a:fld>
            <a:endParaRPr lang="en-AU" b="1" dirty="0">
              <a:solidFill>
                <a:schemeClr val="tx1"/>
              </a:solidFill>
            </a:endParaRPr>
          </a:p>
        </p:txBody>
      </p:sp>
    </p:spTree>
    <p:extLst>
      <p:ext uri="{BB962C8B-B14F-4D97-AF65-F5344CB8AC3E}">
        <p14:creationId xmlns:p14="http://schemas.microsoft.com/office/powerpoint/2010/main" val="3029589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F17C-0424-E581-A2EA-DC2F38E633A4}"/>
              </a:ext>
            </a:extLst>
          </p:cNvPr>
          <p:cNvSpPr>
            <a:spLocks noGrp="1"/>
          </p:cNvSpPr>
          <p:nvPr>
            <p:ph type="title" idx="4294967295"/>
          </p:nvPr>
        </p:nvSpPr>
        <p:spPr>
          <a:xfrm>
            <a:off x="366402" y="425450"/>
            <a:ext cx="11372349" cy="1157288"/>
          </a:xfrm>
        </p:spPr>
        <p:txBody>
          <a:bodyPr anchor="b">
            <a:normAutofit/>
          </a:bodyPr>
          <a:lstStyle/>
          <a:p>
            <a:pPr algn="ctr"/>
            <a:r>
              <a:rPr lang="en-AU" sz="4800" b="1" dirty="0">
                <a:latin typeface="CocogoosePro" panose="00000500000000000000" pitchFamily="2" charset="0"/>
              </a:rPr>
              <a:t>Course Seeker</a:t>
            </a:r>
          </a:p>
        </p:txBody>
      </p:sp>
      <p:pic>
        <p:nvPicPr>
          <p:cNvPr id="6" name="Picture 5" descr="A blue triangle on a black background&#10;&#10;Description automatically generated">
            <a:extLst>
              <a:ext uri="{FF2B5EF4-FFF2-40B4-BE49-F238E27FC236}">
                <a16:creationId xmlns:a16="http://schemas.microsoft.com/office/drawing/2014/main" id="{DFA095A2-3ADC-FE3B-CB06-B99D62F67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696079">
            <a:off x="7736411" y="-2508839"/>
            <a:ext cx="6862032" cy="6858000"/>
          </a:xfrm>
          <a:prstGeom prst="rect">
            <a:avLst/>
          </a:prstGeom>
        </p:spPr>
      </p:pic>
      <p:sp>
        <p:nvSpPr>
          <p:cNvPr id="3" name="Minus Sign 2">
            <a:extLst>
              <a:ext uri="{FF2B5EF4-FFF2-40B4-BE49-F238E27FC236}">
                <a16:creationId xmlns:a16="http://schemas.microsoft.com/office/drawing/2014/main" id="{E318B64E-74ED-1072-7A22-47FAC4FDD67D}"/>
              </a:ext>
            </a:extLst>
          </p:cNvPr>
          <p:cNvSpPr/>
          <p:nvPr/>
        </p:nvSpPr>
        <p:spPr>
          <a:xfrm>
            <a:off x="2311643" y="1582738"/>
            <a:ext cx="7568714" cy="330283"/>
          </a:xfrm>
          <a:prstGeom prst="mathMinus">
            <a:avLst/>
          </a:prstGeom>
          <a:solidFill>
            <a:srgbClr val="1E22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E8D67D04-00C3-A4F0-9C82-03DED0939DE8}"/>
              </a:ext>
            </a:extLst>
          </p:cNvPr>
          <p:cNvSpPr>
            <a:spLocks noGrp="1"/>
          </p:cNvSpPr>
          <p:nvPr>
            <p:ph type="sldNum" sz="quarter" idx="12"/>
          </p:nvPr>
        </p:nvSpPr>
        <p:spPr/>
        <p:txBody>
          <a:bodyPr/>
          <a:lstStyle/>
          <a:p>
            <a:fld id="{78C2C551-A77F-4416-ADEE-5175DCA1A262}" type="slidenum">
              <a:rPr lang="en-AU" b="1" smtClean="0">
                <a:solidFill>
                  <a:schemeClr val="tx1"/>
                </a:solidFill>
              </a:rPr>
              <a:t>52</a:t>
            </a:fld>
            <a:endParaRPr lang="en-AU" b="1" dirty="0">
              <a:solidFill>
                <a:schemeClr val="tx1"/>
              </a:solidFill>
            </a:endParaRPr>
          </a:p>
        </p:txBody>
      </p:sp>
      <p:grpSp>
        <p:nvGrpSpPr>
          <p:cNvPr id="10" name="Group 9">
            <a:extLst>
              <a:ext uri="{FF2B5EF4-FFF2-40B4-BE49-F238E27FC236}">
                <a16:creationId xmlns:a16="http://schemas.microsoft.com/office/drawing/2014/main" id="{6C05F131-BE8F-1D14-6631-20CE751BCC72}"/>
              </a:ext>
            </a:extLst>
          </p:cNvPr>
          <p:cNvGrpSpPr/>
          <p:nvPr/>
        </p:nvGrpSpPr>
        <p:grpSpPr>
          <a:xfrm>
            <a:off x="4306526" y="2739190"/>
            <a:ext cx="3492099" cy="2069428"/>
            <a:chOff x="3678670" y="2451017"/>
            <a:chExt cx="3492099" cy="2069428"/>
          </a:xfrm>
        </p:grpSpPr>
        <p:sp>
          <p:nvSpPr>
            <p:cNvPr id="11" name="Rectangle 10">
              <a:extLst>
                <a:ext uri="{FF2B5EF4-FFF2-40B4-BE49-F238E27FC236}">
                  <a16:creationId xmlns:a16="http://schemas.microsoft.com/office/drawing/2014/main" id="{EECEC789-8BD8-6683-D2D3-E6D77FA2AB38}"/>
                </a:ext>
              </a:extLst>
            </p:cNvPr>
            <p:cNvSpPr/>
            <p:nvPr/>
          </p:nvSpPr>
          <p:spPr>
            <a:xfrm>
              <a:off x="3854371" y="2451017"/>
              <a:ext cx="3227545" cy="137961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2" name="TextBox 11">
              <a:extLst>
                <a:ext uri="{FF2B5EF4-FFF2-40B4-BE49-F238E27FC236}">
                  <a16:creationId xmlns:a16="http://schemas.microsoft.com/office/drawing/2014/main" id="{3535BF96-BFE3-550A-4CF3-3D94CFB0060D}"/>
                </a:ext>
              </a:extLst>
            </p:cNvPr>
            <p:cNvSpPr txBox="1"/>
            <p:nvPr/>
          </p:nvSpPr>
          <p:spPr>
            <a:xfrm>
              <a:off x="3678670" y="3140826"/>
              <a:ext cx="3492099" cy="137961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AU" sz="1500" kern="1200" dirty="0">
                  <a:latin typeface="HelveticaNeueLT Std"/>
                </a:rPr>
                <a:t>It will show you courses including Diplomas, Degrees and Graduate Certificates. </a:t>
              </a:r>
              <a:br>
                <a:rPr lang="en-AU" sz="1500" kern="1200" dirty="0">
                  <a:latin typeface="HelveticaNeueLT Std"/>
                </a:rPr>
              </a:br>
              <a:r>
                <a:rPr lang="en-AU" sz="1500" kern="1200" dirty="0">
                  <a:latin typeface="HelveticaNeueLT Std"/>
                </a:rPr>
                <a:t>It is not an exhaustive resource. </a:t>
              </a:r>
              <a:br>
                <a:rPr lang="en-AU" sz="1500" kern="1200" dirty="0">
                  <a:latin typeface="HelveticaNeueLT Std"/>
                </a:rPr>
              </a:br>
              <a:r>
                <a:rPr lang="en-AU" sz="1500" kern="1200" dirty="0">
                  <a:latin typeface="HelveticaNeueLT Std"/>
                </a:rPr>
                <a:t>It is more university focused, but there are some TAFE options available on the site.</a:t>
              </a:r>
              <a:endParaRPr lang="en-US" sz="1500" kern="1200" dirty="0">
                <a:latin typeface="HelveticaNeueLT Std"/>
              </a:endParaRPr>
            </a:p>
          </p:txBody>
        </p:sp>
      </p:grpSp>
      <p:grpSp>
        <p:nvGrpSpPr>
          <p:cNvPr id="13" name="Group 12">
            <a:extLst>
              <a:ext uri="{FF2B5EF4-FFF2-40B4-BE49-F238E27FC236}">
                <a16:creationId xmlns:a16="http://schemas.microsoft.com/office/drawing/2014/main" id="{11AD9D19-A16A-7E8F-EE72-EFD0FA5FA899}"/>
              </a:ext>
            </a:extLst>
          </p:cNvPr>
          <p:cNvGrpSpPr/>
          <p:nvPr/>
        </p:nvGrpSpPr>
        <p:grpSpPr>
          <a:xfrm>
            <a:off x="744510" y="2891590"/>
            <a:ext cx="7117662" cy="1917028"/>
            <a:chOff x="-3828111" y="2451017"/>
            <a:chExt cx="7117662" cy="1917028"/>
          </a:xfrm>
        </p:grpSpPr>
        <p:sp>
          <p:nvSpPr>
            <p:cNvPr id="14" name="Rectangle 13">
              <a:extLst>
                <a:ext uri="{FF2B5EF4-FFF2-40B4-BE49-F238E27FC236}">
                  <a16:creationId xmlns:a16="http://schemas.microsoft.com/office/drawing/2014/main" id="{A002F1EB-2359-7E19-90BE-C5F98E3DF12F}"/>
                </a:ext>
              </a:extLst>
            </p:cNvPr>
            <p:cNvSpPr/>
            <p:nvPr/>
          </p:nvSpPr>
          <p:spPr>
            <a:xfrm>
              <a:off x="62006" y="2451017"/>
              <a:ext cx="3227545" cy="137961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5" name="TextBox 14">
              <a:extLst>
                <a:ext uri="{FF2B5EF4-FFF2-40B4-BE49-F238E27FC236}">
                  <a16:creationId xmlns:a16="http://schemas.microsoft.com/office/drawing/2014/main" id="{706EB83C-4F44-E7A8-D812-092C39D0D947}"/>
                </a:ext>
              </a:extLst>
            </p:cNvPr>
            <p:cNvSpPr txBox="1"/>
            <p:nvPr/>
          </p:nvSpPr>
          <p:spPr>
            <a:xfrm>
              <a:off x="-3828111" y="2988426"/>
              <a:ext cx="3227545" cy="137961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latin typeface="HelveticaNeueLT Std"/>
                </a:rPr>
                <a:t>It is a useful website that allows you to search and compare thousands of courses across Australia</a:t>
              </a:r>
              <a:endParaRPr lang="en-US" sz="1600" kern="1200" dirty="0">
                <a:latin typeface="HelveticaNeueLT Std"/>
              </a:endParaRPr>
            </a:p>
          </p:txBody>
        </p:sp>
      </p:grpSp>
      <p:grpSp>
        <p:nvGrpSpPr>
          <p:cNvPr id="16" name="Group 15">
            <a:extLst>
              <a:ext uri="{FF2B5EF4-FFF2-40B4-BE49-F238E27FC236}">
                <a16:creationId xmlns:a16="http://schemas.microsoft.com/office/drawing/2014/main" id="{A3CE2267-0759-4AFC-D3F4-F9545D6DA8F4}"/>
              </a:ext>
            </a:extLst>
          </p:cNvPr>
          <p:cNvGrpSpPr/>
          <p:nvPr/>
        </p:nvGrpSpPr>
        <p:grpSpPr>
          <a:xfrm>
            <a:off x="7491858" y="3428999"/>
            <a:ext cx="3890117" cy="1777831"/>
            <a:chOff x="7646736" y="2052805"/>
            <a:chExt cx="3890117" cy="1777831"/>
          </a:xfrm>
        </p:grpSpPr>
        <p:sp>
          <p:nvSpPr>
            <p:cNvPr id="17" name="Rectangle 16">
              <a:extLst>
                <a:ext uri="{FF2B5EF4-FFF2-40B4-BE49-F238E27FC236}">
                  <a16:creationId xmlns:a16="http://schemas.microsoft.com/office/drawing/2014/main" id="{497B9A41-FE51-CC3D-6EEF-593F53B5654C}"/>
                </a:ext>
              </a:extLst>
            </p:cNvPr>
            <p:cNvSpPr/>
            <p:nvPr/>
          </p:nvSpPr>
          <p:spPr>
            <a:xfrm>
              <a:off x="7646736" y="2451017"/>
              <a:ext cx="3227545" cy="137961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8" name="TextBox 17">
              <a:extLst>
                <a:ext uri="{FF2B5EF4-FFF2-40B4-BE49-F238E27FC236}">
                  <a16:creationId xmlns:a16="http://schemas.microsoft.com/office/drawing/2014/main" id="{7E62C9F6-8B6E-DF01-641C-0220668249CA}"/>
                </a:ext>
              </a:extLst>
            </p:cNvPr>
            <p:cNvSpPr txBox="1"/>
            <p:nvPr/>
          </p:nvSpPr>
          <p:spPr>
            <a:xfrm>
              <a:off x="8309308" y="2052805"/>
              <a:ext cx="3227545" cy="137961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latin typeface="HelveticaNeueLT Std" panose="020B0804020202020204" pitchFamily="34" charset="0"/>
                </a:rPr>
                <a:t>There are currently over 140 providers listed on this website.</a:t>
              </a:r>
              <a:endParaRPr lang="en-US" sz="1600" kern="1200" dirty="0">
                <a:latin typeface="HelveticaNeueLT Std" panose="020B0804020202020204" pitchFamily="34" charset="0"/>
              </a:endParaRPr>
            </a:p>
          </p:txBody>
        </p:sp>
      </p:grpSp>
      <p:pic>
        <p:nvPicPr>
          <p:cNvPr id="20" name="Picture 19" descr="A green and black logo&#10;&#10;AI-generated content may be incorrect.">
            <a:extLst>
              <a:ext uri="{FF2B5EF4-FFF2-40B4-BE49-F238E27FC236}">
                <a16:creationId xmlns:a16="http://schemas.microsoft.com/office/drawing/2014/main" id="{639417BA-1724-CCE9-BF32-902784C8F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804" y="2457446"/>
            <a:ext cx="975362" cy="975362"/>
          </a:xfrm>
          <a:prstGeom prst="rect">
            <a:avLst/>
          </a:prstGeom>
        </p:spPr>
      </p:pic>
      <p:pic>
        <p:nvPicPr>
          <p:cNvPr id="22" name="Picture 21" descr="A green letter in a white circle&#10;&#10;AI-generated content may be incorrect.">
            <a:extLst>
              <a:ext uri="{FF2B5EF4-FFF2-40B4-BE49-F238E27FC236}">
                <a16:creationId xmlns:a16="http://schemas.microsoft.com/office/drawing/2014/main" id="{72E3954D-19AB-0322-3A1C-6A08619E0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962" y="2453637"/>
            <a:ext cx="975362" cy="975362"/>
          </a:xfrm>
          <a:prstGeom prst="rect">
            <a:avLst/>
          </a:prstGeom>
        </p:spPr>
      </p:pic>
      <p:pic>
        <p:nvPicPr>
          <p:cNvPr id="26" name="Picture 25" descr="A green and white circle with a pen in it&#10;&#10;AI-generated content may be incorrect.">
            <a:extLst>
              <a:ext uri="{FF2B5EF4-FFF2-40B4-BE49-F238E27FC236}">
                <a16:creationId xmlns:a16="http://schemas.microsoft.com/office/drawing/2014/main" id="{8B6093A3-C9B9-3BBB-68DC-4C649F696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0521" y="2453637"/>
            <a:ext cx="975362" cy="975362"/>
          </a:xfrm>
          <a:prstGeom prst="rect">
            <a:avLst/>
          </a:prstGeom>
        </p:spPr>
      </p:pic>
    </p:spTree>
    <p:extLst>
      <p:ext uri="{BB962C8B-B14F-4D97-AF65-F5344CB8AC3E}">
        <p14:creationId xmlns:p14="http://schemas.microsoft.com/office/powerpoint/2010/main" val="3957379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96AB-7623-5D54-C23E-2DE3953FFAF6}"/>
              </a:ext>
            </a:extLst>
          </p:cNvPr>
          <p:cNvSpPr>
            <a:spLocks noGrp="1"/>
          </p:cNvSpPr>
          <p:nvPr>
            <p:ph type="title" idx="4294967295"/>
          </p:nvPr>
        </p:nvSpPr>
        <p:spPr>
          <a:xfrm>
            <a:off x="290626" y="393192"/>
            <a:ext cx="5632450" cy="949659"/>
          </a:xfrm>
        </p:spPr>
        <p:txBody>
          <a:bodyPr anchor="b">
            <a:normAutofit/>
          </a:bodyPr>
          <a:lstStyle/>
          <a:p>
            <a:r>
              <a:rPr lang="en-US" sz="5400" b="1" dirty="0">
                <a:latin typeface="CocogoosePro" panose="00000500000000000000" pitchFamily="2" charset="0"/>
                <a:cs typeface="Helvetica"/>
              </a:rPr>
              <a:t>Open Days</a:t>
            </a:r>
            <a:endParaRPr lang="en-US" sz="5400" b="1" dirty="0">
              <a:latin typeface="CocogoosePro" panose="00000500000000000000" pitchFamily="2" charset="0"/>
            </a:endParaRPr>
          </a:p>
        </p:txBody>
      </p:sp>
      <p:sp>
        <p:nvSpPr>
          <p:cNvPr id="3" name="Content Placeholder 2">
            <a:extLst>
              <a:ext uri="{FF2B5EF4-FFF2-40B4-BE49-F238E27FC236}">
                <a16:creationId xmlns:a16="http://schemas.microsoft.com/office/drawing/2014/main" id="{9D186849-A10D-95A6-D9F6-699AB40AA9EA}"/>
              </a:ext>
            </a:extLst>
          </p:cNvPr>
          <p:cNvSpPr>
            <a:spLocks noGrp="1"/>
          </p:cNvSpPr>
          <p:nvPr>
            <p:ph idx="4294967295"/>
          </p:nvPr>
        </p:nvSpPr>
        <p:spPr>
          <a:xfrm>
            <a:off x="104915" y="2087973"/>
            <a:ext cx="8787717" cy="3544732"/>
          </a:xfrm>
        </p:spPr>
        <p:txBody>
          <a:bodyPr vert="horz" lIns="91440" tIns="45720" rIns="91440" bIns="45720" rtlCol="0" anchor="t">
            <a:normAutofit fontScale="77500" lnSpcReduction="20000"/>
          </a:bodyPr>
          <a:lstStyle/>
          <a:p>
            <a:pPr>
              <a:lnSpc>
                <a:spcPct val="160000"/>
              </a:lnSpc>
            </a:pPr>
            <a:r>
              <a:rPr lang="en-US" sz="2200" dirty="0">
                <a:latin typeface="HelveticaNeueLT Std" panose="020B0804020202020204" pitchFamily="34" charset="0"/>
                <a:ea typeface="+mn-lt"/>
                <a:cs typeface="+mn-lt"/>
              </a:rPr>
              <a:t>Open Days are run by training institutions so you can visit their campuses and see their facilities. They can be anytime from March to September.</a:t>
            </a:r>
          </a:p>
          <a:p>
            <a:pPr>
              <a:lnSpc>
                <a:spcPct val="160000"/>
              </a:lnSpc>
            </a:pPr>
            <a:r>
              <a:rPr lang="en-US" sz="2200" dirty="0">
                <a:latin typeface="HelveticaNeueLT Std"/>
                <a:ea typeface="+mn-lt"/>
                <a:cs typeface="+mn-lt"/>
              </a:rPr>
              <a:t>Open days allow you to talk to current students, see the campus, explore facilities offered and meet staff.</a:t>
            </a:r>
          </a:p>
          <a:p>
            <a:pPr>
              <a:lnSpc>
                <a:spcPct val="160000"/>
              </a:lnSpc>
            </a:pPr>
            <a:r>
              <a:rPr lang="en-AU" sz="2200" dirty="0">
                <a:latin typeface="HelveticaNeueLT Std"/>
                <a:ea typeface="+mn-lt"/>
                <a:cs typeface="+mn-lt"/>
              </a:rPr>
              <a:t>Visit the </a:t>
            </a:r>
            <a:r>
              <a:rPr lang="en-AU" sz="2200" dirty="0">
                <a:latin typeface="HelveticaNeueLT Std"/>
                <a:ea typeface="+mn-lt"/>
                <a:cs typeface="+mn-lt"/>
                <a:hlinkClick r:id="rId3"/>
              </a:rPr>
              <a:t>My Future website</a:t>
            </a:r>
            <a:r>
              <a:rPr lang="en-AU" sz="2200" dirty="0">
                <a:latin typeface="HelveticaNeueLT Std"/>
                <a:ea typeface="+mn-lt"/>
                <a:cs typeface="+mn-lt"/>
              </a:rPr>
              <a:t> for information about tertiary institutes open days. </a:t>
            </a:r>
            <a:endParaRPr lang="en-AU" sz="2200" u="sng" dirty="0">
              <a:latin typeface="HelveticaNeueLT Std"/>
              <a:ea typeface="+mn-lt"/>
              <a:cs typeface="Segoe UI"/>
            </a:endParaRPr>
          </a:p>
          <a:p>
            <a:pPr>
              <a:lnSpc>
                <a:spcPct val="160000"/>
              </a:lnSpc>
            </a:pPr>
            <a:r>
              <a:rPr lang="en-US" sz="2200" dirty="0">
                <a:latin typeface="HelveticaNeueLT Std"/>
                <a:ea typeface="+mn-lt"/>
                <a:cs typeface="+mn-lt"/>
              </a:rPr>
              <a:t>If you want to visit a specialized training institution, search the area of study, e.g., ‘Performing Arts’ or the name of the institute for details about open days.</a:t>
            </a:r>
            <a:endParaRPr lang="en-US" sz="2200" dirty="0">
              <a:latin typeface="HelveticaNeueLT Std" panose="020B0804020202020204" pitchFamily="34" charset="0"/>
              <a:ea typeface="+mn-lt"/>
              <a:cs typeface="+mn-lt"/>
            </a:endParaRPr>
          </a:p>
        </p:txBody>
      </p:sp>
      <p:sp>
        <p:nvSpPr>
          <p:cNvPr id="7" name="Minus Sign 6">
            <a:extLst>
              <a:ext uri="{FF2B5EF4-FFF2-40B4-BE49-F238E27FC236}">
                <a16:creationId xmlns:a16="http://schemas.microsoft.com/office/drawing/2014/main" id="{688BC257-5ECD-D9E4-CE29-80049469B4E1}"/>
              </a:ext>
            </a:extLst>
          </p:cNvPr>
          <p:cNvSpPr/>
          <p:nvPr/>
        </p:nvSpPr>
        <p:spPr>
          <a:xfrm>
            <a:off x="-603446" y="1358246"/>
            <a:ext cx="6272213" cy="330283"/>
          </a:xfrm>
          <a:prstGeom prst="mathMinus">
            <a:avLst/>
          </a:prstGeom>
          <a:solidFill>
            <a:srgbClr val="1E22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blue diamond shaped object&#10;&#10;Description automatically generated">
            <a:extLst>
              <a:ext uri="{FF2B5EF4-FFF2-40B4-BE49-F238E27FC236}">
                <a16:creationId xmlns:a16="http://schemas.microsoft.com/office/drawing/2014/main" id="{AE6279FB-22ED-C995-9167-06E2FB66E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938024">
            <a:off x="8039182" y="-1059149"/>
            <a:ext cx="7668706" cy="7668706"/>
          </a:xfrm>
          <a:prstGeom prst="rect">
            <a:avLst/>
          </a:prstGeom>
        </p:spPr>
      </p:pic>
      <p:sp>
        <p:nvSpPr>
          <p:cNvPr id="4" name="Slide Number Placeholder 3">
            <a:extLst>
              <a:ext uri="{FF2B5EF4-FFF2-40B4-BE49-F238E27FC236}">
                <a16:creationId xmlns:a16="http://schemas.microsoft.com/office/drawing/2014/main" id="{7A7985CB-6EE0-D26B-FA36-A935224265CB}"/>
              </a:ext>
            </a:extLst>
          </p:cNvPr>
          <p:cNvSpPr>
            <a:spLocks noGrp="1"/>
          </p:cNvSpPr>
          <p:nvPr>
            <p:ph type="sldNum" sz="quarter" idx="12"/>
          </p:nvPr>
        </p:nvSpPr>
        <p:spPr/>
        <p:txBody>
          <a:bodyPr/>
          <a:lstStyle/>
          <a:p>
            <a:fld id="{78C2C551-A77F-4416-ADEE-5175DCA1A262}" type="slidenum">
              <a:rPr lang="en-AU" b="1" smtClean="0">
                <a:solidFill>
                  <a:schemeClr val="tx1"/>
                </a:solidFill>
              </a:rPr>
              <a:t>53</a:t>
            </a:fld>
            <a:endParaRPr lang="en-AU" b="1" dirty="0">
              <a:solidFill>
                <a:schemeClr val="tx1"/>
              </a:solidFill>
            </a:endParaRPr>
          </a:p>
        </p:txBody>
      </p:sp>
    </p:spTree>
    <p:extLst>
      <p:ext uri="{BB962C8B-B14F-4D97-AF65-F5344CB8AC3E}">
        <p14:creationId xmlns:p14="http://schemas.microsoft.com/office/powerpoint/2010/main" val="601806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97547E-5E05-F001-7181-1A60FD686625}"/>
              </a:ext>
            </a:extLst>
          </p:cNvPr>
          <p:cNvSpPr>
            <a:spLocks noGrp="1"/>
          </p:cNvSpPr>
          <p:nvPr>
            <p:ph type="title" idx="4294967295"/>
          </p:nvPr>
        </p:nvSpPr>
        <p:spPr>
          <a:xfrm>
            <a:off x="521981" y="83830"/>
            <a:ext cx="10409875" cy="1676731"/>
          </a:xfrm>
        </p:spPr>
        <p:txBody>
          <a:bodyPr>
            <a:normAutofit/>
          </a:bodyPr>
          <a:lstStyle/>
          <a:p>
            <a:pPr>
              <a:lnSpc>
                <a:spcPct val="150000"/>
              </a:lnSpc>
            </a:pPr>
            <a:r>
              <a:rPr lang="en-AU" sz="3000" b="1" dirty="0">
                <a:latin typeface="CocogoosePro"/>
              </a:rPr>
              <a:t>I am not enrolled anywhere.</a:t>
            </a:r>
            <a:br>
              <a:rPr lang="en-AU" sz="2800" b="1" dirty="0">
                <a:latin typeface="CocogoosePro"/>
              </a:rPr>
            </a:br>
            <a:r>
              <a:rPr lang="en-AU" sz="2800" b="1" dirty="0">
                <a:latin typeface="CocogoosePro"/>
              </a:rPr>
              <a:t>How can I find out this information?</a:t>
            </a:r>
          </a:p>
        </p:txBody>
      </p:sp>
      <p:sp>
        <p:nvSpPr>
          <p:cNvPr id="5" name="Content Placeholder 4">
            <a:extLst>
              <a:ext uri="{FF2B5EF4-FFF2-40B4-BE49-F238E27FC236}">
                <a16:creationId xmlns:a16="http://schemas.microsoft.com/office/drawing/2014/main" id="{048BF5C2-48F6-A531-A21C-4DBE9B0051D1}"/>
              </a:ext>
            </a:extLst>
          </p:cNvPr>
          <p:cNvSpPr>
            <a:spLocks noGrp="1"/>
          </p:cNvSpPr>
          <p:nvPr>
            <p:ph idx="4294967295"/>
          </p:nvPr>
        </p:nvSpPr>
        <p:spPr>
          <a:xfrm>
            <a:off x="109182" y="2240820"/>
            <a:ext cx="10936770" cy="4679927"/>
          </a:xfrm>
        </p:spPr>
        <p:txBody>
          <a:bodyPr anchor="ctr">
            <a:normAutofit/>
          </a:bodyPr>
          <a:lstStyle/>
          <a:p>
            <a:pPr fontAlgn="base">
              <a:lnSpc>
                <a:spcPct val="160000"/>
              </a:lnSpc>
            </a:pPr>
            <a:r>
              <a:rPr lang="en-AU" sz="1800" b="0" i="0" dirty="0">
                <a:effectLst/>
                <a:latin typeface="HelveticaNeueLT Std"/>
              </a:rPr>
              <a:t>You do not have to wait for an open day to ask questions. Use the “future students” sections of </a:t>
            </a:r>
            <a:r>
              <a:rPr lang="en-AU" sz="1800" dirty="0">
                <a:latin typeface="HelveticaNeueLT Std"/>
              </a:rPr>
              <a:t>the training institutes website to </a:t>
            </a:r>
            <a:r>
              <a:rPr lang="en-AU" sz="1800" b="0" i="0" dirty="0">
                <a:effectLst/>
                <a:latin typeface="HelveticaNeueLT Std"/>
              </a:rPr>
              <a:t>read their frequently asked questions or further information available. You can also email or phone the institute to speak to someone directly. If they cannot help you straight away, they will either connect you with someone who can, or they will get your details and get back to you. </a:t>
            </a:r>
            <a:endParaRPr lang="en-US" dirty="0"/>
          </a:p>
          <a:p>
            <a:pPr rtl="0" fontAlgn="base">
              <a:lnSpc>
                <a:spcPct val="160000"/>
              </a:lnSpc>
            </a:pPr>
            <a:r>
              <a:rPr lang="en-AU" sz="1800" b="0" i="0" dirty="0">
                <a:effectLst/>
                <a:latin typeface="HelveticaNeueLT Std" panose="020B0804020202020204" pitchFamily="34" charset="0"/>
              </a:rPr>
              <a:t>Please be in touch with your team at headspace if you have any questions about our services or how we can support you.</a:t>
            </a:r>
          </a:p>
          <a:p>
            <a:pPr>
              <a:lnSpc>
                <a:spcPct val="160000"/>
              </a:lnSpc>
            </a:pPr>
            <a:endParaRPr lang="en-AU" sz="1800" b="1" dirty="0">
              <a:latin typeface="HelveticaNeueLT Std" panose="020B0804020202020204" pitchFamily="34" charset="0"/>
            </a:endParaRPr>
          </a:p>
        </p:txBody>
      </p:sp>
      <p:sp>
        <p:nvSpPr>
          <p:cNvPr id="6" name="Minus Sign 5">
            <a:extLst>
              <a:ext uri="{FF2B5EF4-FFF2-40B4-BE49-F238E27FC236}">
                <a16:creationId xmlns:a16="http://schemas.microsoft.com/office/drawing/2014/main" id="{9EFEFD1B-E5C9-872E-F083-21805E3FAFCD}"/>
              </a:ext>
            </a:extLst>
          </p:cNvPr>
          <p:cNvSpPr/>
          <p:nvPr/>
        </p:nvSpPr>
        <p:spPr>
          <a:xfrm>
            <a:off x="-1017519" y="1670407"/>
            <a:ext cx="10693782" cy="330283"/>
          </a:xfrm>
          <a:prstGeom prst="mathMinus">
            <a:avLst/>
          </a:prstGeom>
          <a:solidFill>
            <a:srgbClr val="1E22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A blue hexagon on a black background&#10;&#10;Description automatically generated">
            <a:extLst>
              <a:ext uri="{FF2B5EF4-FFF2-40B4-BE49-F238E27FC236}">
                <a16:creationId xmlns:a16="http://schemas.microsoft.com/office/drawing/2014/main" id="{40FEAE44-8F64-8996-30B8-912EC37D8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56976">
            <a:off x="8883525" y="-1035198"/>
            <a:ext cx="4629490" cy="4626769"/>
          </a:xfrm>
          <a:prstGeom prst="rect">
            <a:avLst/>
          </a:prstGeom>
        </p:spPr>
      </p:pic>
      <p:sp>
        <p:nvSpPr>
          <p:cNvPr id="7" name="Slide Number Placeholder 6">
            <a:extLst>
              <a:ext uri="{FF2B5EF4-FFF2-40B4-BE49-F238E27FC236}">
                <a16:creationId xmlns:a16="http://schemas.microsoft.com/office/drawing/2014/main" id="{7BB1ECAF-1669-9723-C1C3-24CB666C88E6}"/>
              </a:ext>
            </a:extLst>
          </p:cNvPr>
          <p:cNvSpPr>
            <a:spLocks noGrp="1"/>
          </p:cNvSpPr>
          <p:nvPr>
            <p:ph type="sldNum" sz="quarter" idx="12"/>
          </p:nvPr>
        </p:nvSpPr>
        <p:spPr/>
        <p:txBody>
          <a:bodyPr/>
          <a:lstStyle/>
          <a:p>
            <a:fld id="{78C2C551-A77F-4416-ADEE-5175DCA1A262}" type="slidenum">
              <a:rPr lang="en-AU" b="1" smtClean="0">
                <a:solidFill>
                  <a:schemeClr val="tx1"/>
                </a:solidFill>
              </a:rPr>
              <a:t>54</a:t>
            </a:fld>
            <a:endParaRPr lang="en-AU" b="1" dirty="0">
              <a:solidFill>
                <a:schemeClr val="tx1"/>
              </a:solidFill>
            </a:endParaRPr>
          </a:p>
        </p:txBody>
      </p:sp>
    </p:spTree>
    <p:extLst>
      <p:ext uri="{BB962C8B-B14F-4D97-AF65-F5344CB8AC3E}">
        <p14:creationId xmlns:p14="http://schemas.microsoft.com/office/powerpoint/2010/main" val="3434313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CC8365-F39C-DDE1-ED24-E77EC4EA12B2}"/>
              </a:ext>
            </a:extLst>
          </p:cNvPr>
          <p:cNvSpPr>
            <a:spLocks noGrp="1"/>
          </p:cNvSpPr>
          <p:nvPr>
            <p:ph type="title"/>
          </p:nvPr>
        </p:nvSpPr>
        <p:spPr>
          <a:xfrm>
            <a:off x="836679" y="723898"/>
            <a:ext cx="6002110" cy="1495425"/>
          </a:xfrm>
        </p:spPr>
        <p:txBody>
          <a:bodyPr>
            <a:normAutofit/>
          </a:bodyPr>
          <a:lstStyle/>
          <a:p>
            <a:r>
              <a:rPr lang="en-AU" sz="4000" b="1" dirty="0">
                <a:latin typeface="CocogoosePro" panose="00000500000000000000" pitchFamily="2" charset="0"/>
                <a:cs typeface="Helvetica" panose="020B0604020202020204" pitchFamily="34" charset="0"/>
              </a:rPr>
              <a:t>Handy Websites</a:t>
            </a:r>
          </a:p>
        </p:txBody>
      </p:sp>
      <p:graphicFrame>
        <p:nvGraphicFramePr>
          <p:cNvPr id="19" name="Content Placeholder 2">
            <a:extLst>
              <a:ext uri="{FF2B5EF4-FFF2-40B4-BE49-F238E27FC236}">
                <a16:creationId xmlns:a16="http://schemas.microsoft.com/office/drawing/2014/main" id="{E733F9A3-DFF1-1F9F-825E-3408616CAFC3}"/>
              </a:ext>
            </a:extLst>
          </p:cNvPr>
          <p:cNvGraphicFramePr>
            <a:graphicFrameLocks noGrp="1"/>
          </p:cNvGraphicFramePr>
          <p:nvPr>
            <p:ph idx="1"/>
            <p:extLst>
              <p:ext uri="{D42A27DB-BD31-4B8C-83A1-F6EECF244321}">
                <p14:modId xmlns:p14="http://schemas.microsoft.com/office/powerpoint/2010/main" val="55022761"/>
              </p:ext>
            </p:extLst>
          </p:nvPr>
        </p:nvGraphicFramePr>
        <p:xfrm>
          <a:off x="804531" y="3695653"/>
          <a:ext cx="10550789" cy="3729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2">
            <a:extLst>
              <a:ext uri="{FF2B5EF4-FFF2-40B4-BE49-F238E27FC236}">
                <a16:creationId xmlns:a16="http://schemas.microsoft.com/office/drawing/2014/main" id="{5D6FAAE5-FFEA-6BE7-E894-CFAA26062A4D}"/>
              </a:ext>
            </a:extLst>
          </p:cNvPr>
          <p:cNvGraphicFramePr>
            <a:graphicFrameLocks/>
          </p:cNvGraphicFramePr>
          <p:nvPr>
            <p:extLst>
              <p:ext uri="{D42A27DB-BD31-4B8C-83A1-F6EECF244321}">
                <p14:modId xmlns:p14="http://schemas.microsoft.com/office/powerpoint/2010/main" val="715539919"/>
              </p:ext>
            </p:extLst>
          </p:nvPr>
        </p:nvGraphicFramePr>
        <p:xfrm>
          <a:off x="804532" y="1379937"/>
          <a:ext cx="10550789" cy="37290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Minus Sign 5">
            <a:extLst>
              <a:ext uri="{FF2B5EF4-FFF2-40B4-BE49-F238E27FC236}">
                <a16:creationId xmlns:a16="http://schemas.microsoft.com/office/drawing/2014/main" id="{949A008A-4ACE-17B5-CF35-8AF6DD0275A7}"/>
              </a:ext>
            </a:extLst>
          </p:cNvPr>
          <p:cNvSpPr/>
          <p:nvPr/>
        </p:nvSpPr>
        <p:spPr>
          <a:xfrm>
            <a:off x="-90486" y="1720639"/>
            <a:ext cx="6741948" cy="254376"/>
          </a:xfrm>
          <a:prstGeom prst="mathMinus">
            <a:avLst/>
          </a:prstGeom>
          <a:solidFill>
            <a:srgbClr val="1E22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a:extLst>
              <a:ext uri="{FF2B5EF4-FFF2-40B4-BE49-F238E27FC236}">
                <a16:creationId xmlns:a16="http://schemas.microsoft.com/office/drawing/2014/main" id="{BF765907-40CD-2B84-94A5-290BBA40DE69}"/>
              </a:ext>
            </a:extLst>
          </p:cNvPr>
          <p:cNvSpPr>
            <a:spLocks noGrp="1"/>
          </p:cNvSpPr>
          <p:nvPr>
            <p:ph type="sldNum" sz="quarter" idx="12"/>
          </p:nvPr>
        </p:nvSpPr>
        <p:spPr/>
        <p:txBody>
          <a:bodyPr/>
          <a:lstStyle/>
          <a:p>
            <a:fld id="{78C2C551-A77F-4416-ADEE-5175DCA1A262}" type="slidenum">
              <a:rPr lang="en-AU" b="1" smtClean="0">
                <a:solidFill>
                  <a:schemeClr val="tx1"/>
                </a:solidFill>
              </a:rPr>
              <a:t>55</a:t>
            </a:fld>
            <a:endParaRPr lang="en-AU" b="1" dirty="0">
              <a:solidFill>
                <a:schemeClr val="tx1"/>
              </a:solidFill>
            </a:endParaRPr>
          </a:p>
        </p:txBody>
      </p:sp>
      <p:pic>
        <p:nvPicPr>
          <p:cNvPr id="11" name="Picture 10" descr="A blue hexagon on a black background&#10;&#10;Description automatically generated">
            <a:extLst>
              <a:ext uri="{FF2B5EF4-FFF2-40B4-BE49-F238E27FC236}">
                <a16:creationId xmlns:a16="http://schemas.microsoft.com/office/drawing/2014/main" id="{3989F0CC-6556-A347-3B09-53AA41386B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7056613">
            <a:off x="8937313" y="-2069044"/>
            <a:ext cx="4629490" cy="4626769"/>
          </a:xfrm>
          <a:prstGeom prst="rect">
            <a:avLst/>
          </a:prstGeom>
        </p:spPr>
      </p:pic>
    </p:spTree>
    <p:extLst>
      <p:ext uri="{BB962C8B-B14F-4D97-AF65-F5344CB8AC3E}">
        <p14:creationId xmlns:p14="http://schemas.microsoft.com/office/powerpoint/2010/main" val="805553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0B11-F3D6-DF92-D7DD-4BFB9B42A441}"/>
              </a:ext>
            </a:extLst>
          </p:cNvPr>
          <p:cNvSpPr>
            <a:spLocks noGrp="1"/>
          </p:cNvSpPr>
          <p:nvPr>
            <p:ph type="title" idx="4294967295"/>
          </p:nvPr>
        </p:nvSpPr>
        <p:spPr>
          <a:xfrm>
            <a:off x="177421" y="169680"/>
            <a:ext cx="11045825" cy="936246"/>
          </a:xfrm>
        </p:spPr>
        <p:txBody>
          <a:bodyPr anchor="b">
            <a:normAutofit/>
          </a:bodyPr>
          <a:lstStyle/>
          <a:p>
            <a:pPr algn="ctr"/>
            <a:r>
              <a:rPr lang="en-AU" sz="5400" b="1" dirty="0">
                <a:latin typeface="CocogoosePro" panose="00000500000000000000" pitchFamily="2" charset="0"/>
              </a:rPr>
              <a:t>References</a:t>
            </a:r>
          </a:p>
        </p:txBody>
      </p:sp>
      <p:sp>
        <p:nvSpPr>
          <p:cNvPr id="3" name="Content Placeholder 2">
            <a:extLst>
              <a:ext uri="{FF2B5EF4-FFF2-40B4-BE49-F238E27FC236}">
                <a16:creationId xmlns:a16="http://schemas.microsoft.com/office/drawing/2014/main" id="{29CAD264-04D7-6D7E-1066-5907F9EE6287}"/>
              </a:ext>
            </a:extLst>
          </p:cNvPr>
          <p:cNvSpPr>
            <a:spLocks noGrp="1"/>
          </p:cNvSpPr>
          <p:nvPr>
            <p:ph idx="4294967295"/>
          </p:nvPr>
        </p:nvSpPr>
        <p:spPr>
          <a:xfrm>
            <a:off x="279400" y="1275613"/>
            <a:ext cx="11553479" cy="5052930"/>
          </a:xfrm>
        </p:spPr>
        <p:txBody>
          <a:bodyPr anchor="t">
            <a:normAutofit fontScale="92500" lnSpcReduction="10000"/>
          </a:bodyPr>
          <a:lstStyle/>
          <a:p>
            <a:r>
              <a:rPr lang="en-AU" sz="1400" dirty="0">
                <a:latin typeface="HelveticaNeueLT Std" panose="020B0804020202020204" pitchFamily="34" charset="0"/>
              </a:rPr>
              <a:t>Australian Government (2024). </a:t>
            </a:r>
            <a:r>
              <a:rPr lang="en-AU" sz="1400" i="1" dirty="0">
                <a:latin typeface="HelveticaNeueLT Std" panose="020B0804020202020204" pitchFamily="34" charset="0"/>
              </a:rPr>
              <a:t>Services Australia. </a:t>
            </a:r>
            <a:r>
              <a:rPr lang="en-AU" sz="1400" dirty="0">
                <a:latin typeface="HelveticaNeueLT Std" panose="020B0804020202020204" pitchFamily="34" charset="0"/>
              </a:rPr>
              <a:t>Australian Government. </a:t>
            </a:r>
            <a:r>
              <a:rPr lang="en-AU" sz="1400" dirty="0">
                <a:latin typeface="HelveticaNeueLT Std" panose="020B0804020202020204" pitchFamily="34" charset="0"/>
                <a:hlinkClick r:id="rId3"/>
              </a:rPr>
              <a:t>https://www.servicesaustralia.gov.au/</a:t>
            </a:r>
            <a:endParaRPr lang="en-AU" sz="1400" dirty="0">
              <a:latin typeface="HelveticaNeueLT Std" panose="020B0804020202020204" pitchFamily="34" charset="0"/>
            </a:endParaRPr>
          </a:p>
          <a:p>
            <a:r>
              <a:rPr lang="en-AU" sz="1400" dirty="0">
                <a:latin typeface="HelveticaNeueLT Std" panose="020B0804020202020204" pitchFamily="34" charset="0"/>
              </a:rPr>
              <a:t>Australian Government &amp; Tertiary Admissions Centres (2024). </a:t>
            </a:r>
            <a:r>
              <a:rPr lang="en-AU" sz="1400" i="1" dirty="0">
                <a:latin typeface="HelveticaNeueLT Std" panose="020B0804020202020204" pitchFamily="34" charset="0"/>
              </a:rPr>
              <a:t>Course Seeker.</a:t>
            </a:r>
            <a:r>
              <a:rPr lang="en-AU" sz="1400" dirty="0">
                <a:latin typeface="HelveticaNeueLT Std" panose="020B0804020202020204" pitchFamily="34" charset="0"/>
              </a:rPr>
              <a:t> Australian Government &amp; Australasian Conference of Tertiary Admissions Centres. </a:t>
            </a:r>
            <a:r>
              <a:rPr lang="en-AU" sz="1400" dirty="0">
                <a:latin typeface="HelveticaNeueLT Std" panose="020B0804020202020204" pitchFamily="34" charset="0"/>
                <a:hlinkClick r:id="rId4"/>
              </a:rPr>
              <a:t>https://courseseeker.edu.au/</a:t>
            </a:r>
            <a:endParaRPr lang="en-AU" sz="1400" dirty="0">
              <a:latin typeface="HelveticaNeueLT Std" panose="020B0804020202020204" pitchFamily="34" charset="0"/>
            </a:endParaRPr>
          </a:p>
          <a:p>
            <a:r>
              <a:rPr lang="en-AU" sz="1400" dirty="0">
                <a:latin typeface="HelveticaNeueLT Std" panose="020B0804020202020204" pitchFamily="34" charset="0"/>
              </a:rPr>
              <a:t>Australian Trade and Investment Commission (2024). </a:t>
            </a:r>
            <a:r>
              <a:rPr lang="en-AU" sz="1400" i="1" dirty="0">
                <a:latin typeface="HelveticaNeueLT Std" panose="020B0804020202020204" pitchFamily="34" charset="0"/>
              </a:rPr>
              <a:t>Study Australia.</a:t>
            </a:r>
            <a:r>
              <a:rPr lang="en-AU" sz="1400" dirty="0">
                <a:latin typeface="HelveticaNeueLT Std" panose="020B0804020202020204" pitchFamily="34" charset="0"/>
              </a:rPr>
              <a:t> Australian Government. </a:t>
            </a:r>
            <a:r>
              <a:rPr lang="en-AU" sz="1400" dirty="0">
                <a:latin typeface="HelveticaNeueLT Std" panose="020B0804020202020204" pitchFamily="34" charset="0"/>
                <a:hlinkClick r:id="rId5"/>
              </a:rPr>
              <a:t>https://www.studyaustralia.gov.au/</a:t>
            </a:r>
            <a:endParaRPr lang="en-AU" sz="1400" dirty="0">
              <a:latin typeface="HelveticaNeueLT Std" panose="020B0804020202020204" pitchFamily="34" charset="0"/>
            </a:endParaRPr>
          </a:p>
          <a:p>
            <a:r>
              <a:rPr lang="en-AU" sz="1400" dirty="0">
                <a:latin typeface="HelveticaNeueLT Std" panose="020B0804020202020204" pitchFamily="34" charset="0"/>
              </a:rPr>
              <a:t>Australian Skills Quality Authority (2024). </a:t>
            </a:r>
            <a:r>
              <a:rPr lang="en-AU" sz="1400" i="1" dirty="0">
                <a:latin typeface="HelveticaNeueLT Std" panose="020B0804020202020204" pitchFamily="34" charset="0"/>
              </a:rPr>
              <a:t>Recognition of Prior Learning (RPL)</a:t>
            </a:r>
            <a:r>
              <a:rPr lang="en-AU" sz="1400" dirty="0">
                <a:latin typeface="HelveticaNeueLT Std" panose="020B0804020202020204" pitchFamily="34" charset="0"/>
              </a:rPr>
              <a:t>. Australian Government. </a:t>
            </a:r>
            <a:r>
              <a:rPr lang="en-AU" sz="1400" dirty="0">
                <a:latin typeface="HelveticaNeueLT Std" panose="020B0804020202020204" pitchFamily="34" charset="0"/>
                <a:hlinkClick r:id="rId6"/>
              </a:rPr>
              <a:t>https://www.asqa.gov.au/guidance-resources/resources-providers/faqs/recognition-prior-learning-rpl</a:t>
            </a:r>
            <a:endParaRPr lang="en-AU" sz="1400" dirty="0">
              <a:latin typeface="HelveticaNeueLT Std" panose="020B0804020202020204" pitchFamily="34" charset="0"/>
            </a:endParaRPr>
          </a:p>
          <a:p>
            <a:r>
              <a:rPr lang="en-AU" sz="1400" dirty="0">
                <a:latin typeface="HelveticaNeueLT Std" panose="020B0804020202020204" pitchFamily="34" charset="0"/>
              </a:rPr>
              <a:t>Department of Education (2024). </a:t>
            </a:r>
            <a:r>
              <a:rPr lang="en-AU" sz="1400" i="1" dirty="0">
                <a:latin typeface="HelveticaNeueLT Std" panose="020B0804020202020204" pitchFamily="34" charset="0"/>
              </a:rPr>
              <a:t>Study Assist</a:t>
            </a:r>
            <a:r>
              <a:rPr lang="en-AU" sz="1400" dirty="0">
                <a:latin typeface="HelveticaNeueLT Std" panose="020B0804020202020204" pitchFamily="34" charset="0"/>
              </a:rPr>
              <a:t>. Australian Government. </a:t>
            </a:r>
            <a:r>
              <a:rPr lang="en-AU" sz="1400" dirty="0">
                <a:latin typeface="HelveticaNeueLT Std" panose="020B0804020202020204" pitchFamily="34" charset="0"/>
                <a:hlinkClick r:id="rId7"/>
              </a:rPr>
              <a:t>https://www.studyassist.gov.au/</a:t>
            </a:r>
            <a:endParaRPr lang="en-AU" sz="1400" dirty="0">
              <a:latin typeface="HelveticaNeueLT Std" panose="020B0804020202020204" pitchFamily="34" charset="0"/>
            </a:endParaRPr>
          </a:p>
          <a:p>
            <a:r>
              <a:rPr lang="en-AU" sz="1400" dirty="0">
                <a:latin typeface="HelveticaNeueLT Std" panose="020B0804020202020204" pitchFamily="34" charset="0"/>
              </a:rPr>
              <a:t>Department of Education (2024). </a:t>
            </a:r>
            <a:r>
              <a:rPr lang="en-AU" sz="1400" i="1" dirty="0">
                <a:latin typeface="HelveticaNeueLT Std" panose="020B0804020202020204" pitchFamily="34" charset="0"/>
              </a:rPr>
              <a:t>Support for Students</a:t>
            </a:r>
            <a:r>
              <a:rPr lang="en-AU" sz="1400" dirty="0">
                <a:latin typeface="HelveticaNeueLT Std" panose="020B0804020202020204" pitchFamily="34" charset="0"/>
              </a:rPr>
              <a:t>. Australian Government. </a:t>
            </a:r>
            <a:r>
              <a:rPr lang="en-AU" sz="1400" dirty="0">
                <a:latin typeface="HelveticaNeueLT Std" panose="020B0804020202020204" pitchFamily="34" charset="0"/>
                <a:hlinkClick r:id="rId8"/>
              </a:rPr>
              <a:t>https://www.education.gov.au/higher-education/support-students</a:t>
            </a:r>
            <a:endParaRPr lang="en-AU" sz="1400" dirty="0">
              <a:latin typeface="HelveticaNeueLT Std" panose="020B0804020202020204" pitchFamily="34" charset="0"/>
            </a:endParaRPr>
          </a:p>
          <a:p>
            <a:r>
              <a:rPr lang="en-AU" sz="1400" dirty="0">
                <a:latin typeface="HelveticaNeueLT Std" panose="020B0804020202020204" pitchFamily="34" charset="0"/>
              </a:rPr>
              <a:t>Department of Employment and Workplace Relations (2024). </a:t>
            </a:r>
            <a:r>
              <a:rPr lang="en-AU" sz="1400" i="1" dirty="0">
                <a:latin typeface="HelveticaNeueLT Std" panose="020B0804020202020204" pitchFamily="34" charset="0"/>
              </a:rPr>
              <a:t>Apprenticeships.</a:t>
            </a:r>
            <a:r>
              <a:rPr lang="en-AU" sz="1400" dirty="0">
                <a:latin typeface="HelveticaNeueLT Std" panose="020B0804020202020204" pitchFamily="34" charset="0"/>
              </a:rPr>
              <a:t> Australian Government. </a:t>
            </a:r>
            <a:r>
              <a:rPr lang="en-AU" sz="1400" dirty="0">
                <a:latin typeface="HelveticaNeueLT Std" panose="020B0804020202020204" pitchFamily="34" charset="0"/>
                <a:hlinkClick r:id="rId9"/>
              </a:rPr>
              <a:t>https://www.apprenticeships.gov.au/</a:t>
            </a:r>
            <a:endParaRPr lang="en-AU" sz="1400" dirty="0">
              <a:latin typeface="HelveticaNeueLT Std" panose="020B0804020202020204" pitchFamily="34" charset="0"/>
            </a:endParaRPr>
          </a:p>
          <a:p>
            <a:r>
              <a:rPr lang="en-AU" sz="1400" dirty="0">
                <a:latin typeface="HelveticaNeueLT Std" panose="020B0804020202020204" pitchFamily="34" charset="0"/>
              </a:rPr>
              <a:t>Education Services Australia Ltd (2024). </a:t>
            </a:r>
            <a:r>
              <a:rPr lang="en-AU" sz="1400" i="1" dirty="0">
                <a:latin typeface="HelveticaNeueLT Std" panose="020B0804020202020204" pitchFamily="34" charset="0"/>
              </a:rPr>
              <a:t>My Future</a:t>
            </a:r>
            <a:r>
              <a:rPr lang="en-AU" sz="1400" dirty="0">
                <a:latin typeface="HelveticaNeueLT Std" panose="020B0804020202020204" pitchFamily="34" charset="0"/>
              </a:rPr>
              <a:t>. Education Services Australia Ltd. </a:t>
            </a:r>
            <a:r>
              <a:rPr lang="en-AU" sz="1400" dirty="0">
                <a:latin typeface="HelveticaNeueLT Std" panose="020B0804020202020204" pitchFamily="34" charset="0"/>
                <a:hlinkClick r:id="rId10"/>
              </a:rPr>
              <a:t>https://myfuture.edu.au/</a:t>
            </a:r>
            <a:endParaRPr lang="en-AU" sz="1400" dirty="0">
              <a:latin typeface="HelveticaNeueLT Std" panose="020B0804020202020204" pitchFamily="34" charset="0"/>
            </a:endParaRPr>
          </a:p>
          <a:p>
            <a:r>
              <a:rPr lang="en-AU" sz="1400" dirty="0">
                <a:latin typeface="HelveticaNeueLT Std" panose="020B0804020202020204" pitchFamily="34" charset="0"/>
              </a:rPr>
              <a:t>State Government of Victoria (2024). </a:t>
            </a:r>
            <a:r>
              <a:rPr lang="en-AU" sz="1400" i="1" dirty="0">
                <a:latin typeface="HelveticaNeueLT Std" panose="020B0804020202020204" pitchFamily="34" charset="0"/>
              </a:rPr>
              <a:t>Apprenticeships &amp; Trainees.</a:t>
            </a:r>
            <a:r>
              <a:rPr lang="en-AU" sz="1400" dirty="0">
                <a:latin typeface="HelveticaNeueLT Std" panose="020B0804020202020204" pitchFamily="34" charset="0"/>
              </a:rPr>
              <a:t> Victorian Government. </a:t>
            </a:r>
            <a:r>
              <a:rPr lang="en-AU" sz="1400" dirty="0">
                <a:latin typeface="HelveticaNeueLT Std" panose="020B0804020202020204" pitchFamily="34" charset="0"/>
                <a:hlinkClick r:id="rId11"/>
              </a:rPr>
              <a:t>https://www.apprenticeships.vic.gov.au/apprentices-and-trainees/</a:t>
            </a:r>
            <a:endParaRPr lang="en-AU" sz="1400" dirty="0">
              <a:latin typeface="HelveticaNeueLT Std" panose="020B0804020202020204" pitchFamily="34" charset="0"/>
            </a:endParaRPr>
          </a:p>
          <a:p>
            <a:r>
              <a:rPr lang="en-AU" sz="1400" dirty="0">
                <a:latin typeface="HelveticaNeueLT Std" panose="020B0804020202020204" pitchFamily="34" charset="0"/>
              </a:rPr>
              <a:t>State Government of Victoria (2024). </a:t>
            </a:r>
            <a:r>
              <a:rPr lang="en-AU" sz="1400" i="1" dirty="0">
                <a:latin typeface="HelveticaNeueLT Std" panose="020B0804020202020204" pitchFamily="34" charset="0"/>
              </a:rPr>
              <a:t>Find my local TAFE.</a:t>
            </a:r>
            <a:r>
              <a:rPr lang="en-AU" sz="1400" dirty="0">
                <a:latin typeface="HelveticaNeueLT Std" panose="020B0804020202020204" pitchFamily="34" charset="0"/>
              </a:rPr>
              <a:t> Victorian Government. </a:t>
            </a:r>
            <a:r>
              <a:rPr lang="en-AU" sz="1400" dirty="0">
                <a:latin typeface="HelveticaNeueLT Std" panose="020B0804020202020204" pitchFamily="34" charset="0"/>
                <a:hlinkClick r:id="rId12"/>
              </a:rPr>
              <a:t>https://www.vic.gov.au/find-my-</a:t>
            </a:r>
            <a:r>
              <a:rPr lang="en-AU" sz="1400" dirty="0">
                <a:latin typeface="HelveticaNeueLT Std" panose="020B0804020202020204" pitchFamily="34" charset="0"/>
                <a:hlinkClick r:id="rId13"/>
              </a:rPr>
              <a:t>local-tafe</a:t>
            </a:r>
            <a:endParaRPr lang="en-AU" sz="1400" dirty="0">
              <a:latin typeface="HelveticaNeueLT Std" panose="020B0804020202020204" pitchFamily="34" charset="0"/>
            </a:endParaRPr>
          </a:p>
          <a:p>
            <a:r>
              <a:rPr lang="en-AU" sz="1400" dirty="0">
                <a:latin typeface="HelveticaNeueLT Std" panose="020B0804020202020204" pitchFamily="34" charset="0"/>
              </a:rPr>
              <a:t>State Government of Victoria (2024). </a:t>
            </a:r>
            <a:r>
              <a:rPr lang="en-AU" sz="1400" i="1" dirty="0">
                <a:latin typeface="HelveticaNeueLT Std" panose="020B0804020202020204" pitchFamily="34" charset="0"/>
              </a:rPr>
              <a:t>Reconnect Program 2021-2024.</a:t>
            </a:r>
            <a:r>
              <a:rPr lang="en-AU" sz="1400" dirty="0">
                <a:latin typeface="HelveticaNeueLT Std" panose="020B0804020202020204" pitchFamily="34" charset="0"/>
              </a:rPr>
              <a:t> Victorian Government. </a:t>
            </a:r>
            <a:r>
              <a:rPr lang="en-AU" sz="1400" dirty="0">
                <a:latin typeface="HelveticaNeueLT Std" panose="020B0804020202020204" pitchFamily="34" charset="0"/>
                <a:hlinkClick r:id="rId14"/>
              </a:rPr>
              <a:t>https://www.vic.gov.au/reconnect-</a:t>
            </a:r>
            <a:r>
              <a:rPr lang="en-AU" sz="1400" dirty="0">
                <a:latin typeface="HelveticaNeueLT Std" panose="020B0804020202020204" pitchFamily="34" charset="0"/>
                <a:hlinkClick r:id="rId15"/>
              </a:rPr>
              <a:t>program</a:t>
            </a:r>
            <a:endParaRPr lang="en-AU" sz="1400" dirty="0">
              <a:latin typeface="HelveticaNeueLT Std" panose="020B0804020202020204" pitchFamily="34" charset="0"/>
            </a:endParaRPr>
          </a:p>
          <a:p>
            <a:r>
              <a:rPr lang="en-AU" sz="1400" dirty="0">
                <a:latin typeface="HelveticaNeueLT Std" panose="020B0804020202020204" pitchFamily="34" charset="0"/>
              </a:rPr>
              <a:t>State Government of Victoria (2024). </a:t>
            </a:r>
            <a:r>
              <a:rPr lang="en-AU" sz="1400" i="1" dirty="0">
                <a:latin typeface="HelveticaNeueLT Std" panose="020B0804020202020204" pitchFamily="34" charset="0"/>
              </a:rPr>
              <a:t>Skills and Job Centre.</a:t>
            </a:r>
            <a:r>
              <a:rPr lang="en-AU" sz="1400" dirty="0">
                <a:latin typeface="HelveticaNeueLT Std" panose="020B0804020202020204" pitchFamily="34" charset="0"/>
              </a:rPr>
              <a:t> Victorian Government. </a:t>
            </a:r>
            <a:r>
              <a:rPr lang="en-AU" sz="1400" dirty="0">
                <a:latin typeface="HelveticaNeueLT Std" panose="020B0804020202020204" pitchFamily="34" charset="0"/>
                <a:hlinkClick r:id="rId16"/>
              </a:rPr>
              <a:t>https://www.vic.gov.au/skills-and-jobs-</a:t>
            </a:r>
            <a:r>
              <a:rPr lang="en-AU" sz="1400" dirty="0">
                <a:latin typeface="HelveticaNeueLT Std" panose="020B0804020202020204" pitchFamily="34" charset="0"/>
                <a:hlinkClick r:id="rId17"/>
              </a:rPr>
              <a:t>centres</a:t>
            </a:r>
            <a:endParaRPr lang="en-AU" sz="1400" dirty="0">
              <a:latin typeface="HelveticaNeueLT Std" panose="020B0804020202020204" pitchFamily="34" charset="0"/>
            </a:endParaRPr>
          </a:p>
          <a:p>
            <a:r>
              <a:rPr lang="en-AU" sz="1400" dirty="0" err="1">
                <a:latin typeface="HelveticaNeueLT Std" panose="020B0804020202020204" pitchFamily="34" charset="0"/>
              </a:rPr>
              <a:t>Unicurve</a:t>
            </a:r>
            <a:r>
              <a:rPr lang="en-AU" sz="1400" dirty="0">
                <a:latin typeface="HelveticaNeueLT Std" panose="020B0804020202020204" pitchFamily="34" charset="0"/>
              </a:rPr>
              <a:t> (2024). </a:t>
            </a:r>
            <a:r>
              <a:rPr lang="en-AU" sz="1400" i="1" dirty="0">
                <a:latin typeface="HelveticaNeueLT Std" panose="020B0804020202020204" pitchFamily="34" charset="0"/>
              </a:rPr>
              <a:t>List of Universities in Victoria, Australia.</a:t>
            </a:r>
            <a:r>
              <a:rPr lang="en-AU" sz="1400" dirty="0">
                <a:latin typeface="HelveticaNeueLT Std" panose="020B0804020202020204" pitchFamily="34" charset="0"/>
              </a:rPr>
              <a:t> University Reviews. </a:t>
            </a:r>
            <a:r>
              <a:rPr lang="en-AU" sz="1400" dirty="0">
                <a:latin typeface="HelveticaNeueLT Std" panose="020B0804020202020204" pitchFamily="34" charset="0"/>
                <a:hlinkClick r:id="rId18"/>
              </a:rPr>
              <a:t>https://universityreviews.com.au/list-of-universities/victoria/</a:t>
            </a:r>
            <a:endParaRPr lang="en-AU" sz="1400" dirty="0">
              <a:latin typeface="HelveticaNeueLT Std" panose="020B0804020202020204" pitchFamily="34" charset="0"/>
            </a:endParaRPr>
          </a:p>
          <a:p>
            <a:r>
              <a:rPr lang="en-AU" sz="1400" dirty="0">
                <a:latin typeface="HelveticaNeueLT Std" panose="020B0804020202020204" pitchFamily="34" charset="0"/>
              </a:rPr>
              <a:t>Victorian Tertiary Admissions Centre Limited (2024). </a:t>
            </a:r>
            <a:r>
              <a:rPr lang="en-AU" sz="1400" i="1" dirty="0">
                <a:latin typeface="HelveticaNeueLT Std" panose="020B0804020202020204" pitchFamily="34" charset="0"/>
              </a:rPr>
              <a:t>Results and the ATAR. Victorian Tertiary Admissions Centre. </a:t>
            </a:r>
            <a:r>
              <a:rPr lang="en-AU" sz="1400" dirty="0">
                <a:latin typeface="HelveticaNeueLT Std" panose="020B0804020202020204" pitchFamily="34" charset="0"/>
                <a:hlinkClick r:id="rId19"/>
              </a:rPr>
              <a:t>https://vtac.edu.au/atar.html#explainer</a:t>
            </a:r>
            <a:endParaRPr lang="en-AU" sz="1400" dirty="0">
              <a:latin typeface="HelveticaNeueLT Std" panose="020B0804020202020204" pitchFamily="34" charset="0"/>
            </a:endParaRPr>
          </a:p>
          <a:p>
            <a:r>
              <a:rPr lang="en-AU" sz="1400" dirty="0">
                <a:latin typeface="HelveticaNeueLT Std" panose="020B0804020202020204" pitchFamily="34" charset="0"/>
              </a:rPr>
              <a:t>Victorian Tertiary Admissions Centre Limited (2024). </a:t>
            </a:r>
            <a:r>
              <a:rPr lang="en-AU" sz="1400" i="1" dirty="0">
                <a:latin typeface="HelveticaNeueLT Std" panose="020B0804020202020204" pitchFamily="34" charset="0"/>
              </a:rPr>
              <a:t>About the Special Entry Access Scheme (SEAS). </a:t>
            </a:r>
            <a:r>
              <a:rPr lang="en-AU" sz="1400" dirty="0">
                <a:latin typeface="HelveticaNeueLT Std" panose="020B0804020202020204" pitchFamily="34" charset="0"/>
                <a:hlinkClick r:id="rId20"/>
              </a:rPr>
              <a:t>https://vtac.edu.au/access/seas.html</a:t>
            </a:r>
            <a:endParaRPr lang="en-AU" sz="1400" dirty="0">
              <a:latin typeface="HelveticaNeueLT Std" panose="020B0804020202020204" pitchFamily="34" charset="0"/>
            </a:endParaRPr>
          </a:p>
          <a:p>
            <a:endParaRPr lang="en-AU" sz="1400" i="1" dirty="0">
              <a:latin typeface="HelveticaNeueLT Std" panose="020B0804020202020204" pitchFamily="34" charset="0"/>
            </a:endParaRPr>
          </a:p>
        </p:txBody>
      </p:sp>
      <p:sp>
        <p:nvSpPr>
          <p:cNvPr id="4" name="Minus Sign 3">
            <a:extLst>
              <a:ext uri="{FF2B5EF4-FFF2-40B4-BE49-F238E27FC236}">
                <a16:creationId xmlns:a16="http://schemas.microsoft.com/office/drawing/2014/main" id="{C983DA69-A0EB-E1B1-4E40-08DA06A43FE3}"/>
              </a:ext>
            </a:extLst>
          </p:cNvPr>
          <p:cNvSpPr/>
          <p:nvPr/>
        </p:nvSpPr>
        <p:spPr>
          <a:xfrm>
            <a:off x="2434350" y="1021236"/>
            <a:ext cx="6741948" cy="254376"/>
          </a:xfrm>
          <a:prstGeom prst="mathMinus">
            <a:avLst/>
          </a:prstGeom>
          <a:solidFill>
            <a:srgbClr val="78BE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a:extLst>
              <a:ext uri="{FF2B5EF4-FFF2-40B4-BE49-F238E27FC236}">
                <a16:creationId xmlns:a16="http://schemas.microsoft.com/office/drawing/2014/main" id="{D3176E5A-ABBC-DE14-2307-CBC3EF9C8BB8}"/>
              </a:ext>
            </a:extLst>
          </p:cNvPr>
          <p:cNvSpPr>
            <a:spLocks noGrp="1"/>
          </p:cNvSpPr>
          <p:nvPr>
            <p:ph type="sldNum" sz="quarter" idx="12"/>
          </p:nvPr>
        </p:nvSpPr>
        <p:spPr/>
        <p:txBody>
          <a:bodyPr/>
          <a:lstStyle/>
          <a:p>
            <a:fld id="{78C2C551-A77F-4416-ADEE-5175DCA1A262}" type="slidenum">
              <a:rPr lang="en-AU" b="1" smtClean="0">
                <a:solidFill>
                  <a:schemeClr val="tx1"/>
                </a:solidFill>
              </a:rPr>
              <a:t>56</a:t>
            </a:fld>
            <a:endParaRPr lang="en-AU" b="1" dirty="0">
              <a:solidFill>
                <a:schemeClr val="tx1"/>
              </a:solidFill>
            </a:endParaRPr>
          </a:p>
        </p:txBody>
      </p:sp>
    </p:spTree>
    <p:extLst>
      <p:ext uri="{BB962C8B-B14F-4D97-AF65-F5344CB8AC3E}">
        <p14:creationId xmlns:p14="http://schemas.microsoft.com/office/powerpoint/2010/main" val="2027719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C5D4-9173-9767-AE69-5884CF005335}"/>
              </a:ext>
            </a:extLst>
          </p:cNvPr>
          <p:cNvSpPr>
            <a:spLocks noGrp="1"/>
          </p:cNvSpPr>
          <p:nvPr>
            <p:ph type="title" idx="4294967295"/>
          </p:nvPr>
        </p:nvSpPr>
        <p:spPr>
          <a:xfrm>
            <a:off x="3540125" y="479276"/>
            <a:ext cx="5111750" cy="2414587"/>
          </a:xfrm>
        </p:spPr>
        <p:txBody>
          <a:bodyPr anchor="t">
            <a:normAutofit/>
          </a:bodyPr>
          <a:lstStyle/>
          <a:p>
            <a:r>
              <a:rPr lang="en-AU" sz="5000" b="1" dirty="0">
                <a:latin typeface="CocogoosePro" panose="00000500000000000000" pitchFamily="2" charset="0"/>
              </a:rPr>
              <a:t>Employment</a:t>
            </a:r>
          </a:p>
        </p:txBody>
      </p:sp>
      <p:sp>
        <p:nvSpPr>
          <p:cNvPr id="11" name="Content Placeholder 10">
            <a:extLst>
              <a:ext uri="{FF2B5EF4-FFF2-40B4-BE49-F238E27FC236}">
                <a16:creationId xmlns:a16="http://schemas.microsoft.com/office/drawing/2014/main" id="{7F6DCC37-F6AC-A067-7759-A6AB0296E562}"/>
              </a:ext>
            </a:extLst>
          </p:cNvPr>
          <p:cNvSpPr>
            <a:spLocks noGrp="1"/>
          </p:cNvSpPr>
          <p:nvPr>
            <p:ph idx="4294967295"/>
          </p:nvPr>
        </p:nvSpPr>
        <p:spPr>
          <a:xfrm>
            <a:off x="334978" y="1714561"/>
            <a:ext cx="11857022" cy="5068793"/>
          </a:xfrm>
        </p:spPr>
        <p:txBody>
          <a:bodyPr vert="horz" lIns="91440" tIns="45720" rIns="91440" bIns="45720" rtlCol="0" anchor="t">
            <a:normAutofit/>
          </a:bodyPr>
          <a:lstStyle/>
          <a:p>
            <a:pPr>
              <a:lnSpc>
                <a:spcPct val="150000"/>
              </a:lnSpc>
            </a:pPr>
            <a:r>
              <a:rPr lang="en-AU" sz="2000" dirty="0">
                <a:latin typeface="HelveticaNeueLT Std"/>
              </a:rPr>
              <a:t>There are jobs that do not require tertiary (degrees, diplomas etc) qualifications. </a:t>
            </a:r>
            <a:br>
              <a:rPr lang="en-AU" sz="2000" dirty="0">
                <a:latin typeface="HelveticaNeueLT Std"/>
              </a:rPr>
            </a:br>
            <a:r>
              <a:rPr lang="en-AU" sz="2000" dirty="0">
                <a:latin typeface="HelveticaNeueLT Std"/>
              </a:rPr>
              <a:t>Some jobs may even provide training once in the role.</a:t>
            </a:r>
          </a:p>
          <a:p>
            <a:pPr>
              <a:lnSpc>
                <a:spcPct val="150000"/>
              </a:lnSpc>
            </a:pPr>
            <a:r>
              <a:rPr lang="en-AU" sz="2000" dirty="0">
                <a:latin typeface="HelveticaNeueLT Std"/>
              </a:rPr>
              <a:t>The number of young people seeking employment directly after school continues to grow.</a:t>
            </a:r>
          </a:p>
          <a:p>
            <a:pPr>
              <a:lnSpc>
                <a:spcPct val="150000"/>
              </a:lnSpc>
            </a:pPr>
            <a:r>
              <a:rPr lang="en-AU" sz="2000" dirty="0">
                <a:latin typeface="HelveticaNeueLT Std"/>
              </a:rPr>
              <a:t>Useful sites to visit if you are looking for employment are: </a:t>
            </a:r>
          </a:p>
          <a:p>
            <a:pPr lvl="1">
              <a:lnSpc>
                <a:spcPct val="150000"/>
              </a:lnSpc>
            </a:pPr>
            <a:r>
              <a:rPr lang="en-AU" sz="1600" dirty="0">
                <a:latin typeface="HelveticaNeueLT Std"/>
                <a:hlinkClick r:id="rId2"/>
              </a:rPr>
              <a:t>Indeed</a:t>
            </a:r>
          </a:p>
          <a:p>
            <a:pPr lvl="1">
              <a:lnSpc>
                <a:spcPct val="150000"/>
              </a:lnSpc>
            </a:pPr>
            <a:r>
              <a:rPr lang="en-AU" sz="1600" dirty="0">
                <a:latin typeface="HelveticaNeueLT Std"/>
                <a:hlinkClick r:id="rId3"/>
              </a:rPr>
              <a:t>SEEK</a:t>
            </a:r>
          </a:p>
          <a:p>
            <a:pPr lvl="1">
              <a:lnSpc>
                <a:spcPct val="150000"/>
              </a:lnSpc>
            </a:pPr>
            <a:r>
              <a:rPr lang="en-AU" sz="1600" dirty="0">
                <a:latin typeface="HelveticaNeueLT Std"/>
                <a:hlinkClick r:id="rId4"/>
              </a:rPr>
              <a:t>LinkedIn</a:t>
            </a:r>
          </a:p>
          <a:p>
            <a:pPr>
              <a:lnSpc>
                <a:spcPct val="150000"/>
              </a:lnSpc>
            </a:pPr>
            <a:r>
              <a:rPr lang="en-AU" sz="2000" dirty="0">
                <a:latin typeface="HelveticaNeueLT Std"/>
              </a:rPr>
              <a:t>You can always apply to further study, whether it is TAFE or University, at any stage of life.  </a:t>
            </a:r>
          </a:p>
          <a:p>
            <a:pPr lvl="1">
              <a:lnSpc>
                <a:spcPct val="150000"/>
              </a:lnSpc>
            </a:pPr>
            <a:endParaRPr lang="en-AU" sz="1600" dirty="0">
              <a:latin typeface="HelveticaNeueLT Std"/>
            </a:endParaRPr>
          </a:p>
        </p:txBody>
      </p:sp>
      <p:pic>
        <p:nvPicPr>
          <p:cNvPr id="4" name="Picture 3" descr="A yellow circle on a black background&#10;&#10;Description automatically generated">
            <a:extLst>
              <a:ext uri="{FF2B5EF4-FFF2-40B4-BE49-F238E27FC236}">
                <a16:creationId xmlns:a16="http://schemas.microsoft.com/office/drawing/2014/main" id="{1EF63BD5-93C4-E959-D0A9-56F9245633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8534" y="-3609975"/>
            <a:ext cx="6862032" cy="6858000"/>
          </a:xfrm>
          <a:prstGeom prst="rect">
            <a:avLst/>
          </a:prstGeom>
        </p:spPr>
      </p:pic>
      <p:sp>
        <p:nvSpPr>
          <p:cNvPr id="5" name="Minus Sign 4">
            <a:extLst>
              <a:ext uri="{FF2B5EF4-FFF2-40B4-BE49-F238E27FC236}">
                <a16:creationId xmlns:a16="http://schemas.microsoft.com/office/drawing/2014/main" id="{53CFCDA9-1C09-7777-F2C6-A3B7CE2D0821}"/>
              </a:ext>
            </a:extLst>
          </p:cNvPr>
          <p:cNvSpPr/>
          <p:nvPr/>
        </p:nvSpPr>
        <p:spPr>
          <a:xfrm>
            <a:off x="2623153" y="1191513"/>
            <a:ext cx="6945693" cy="281789"/>
          </a:xfrm>
          <a:prstGeom prst="mathMinus">
            <a:avLst/>
          </a:prstGeom>
          <a:solidFill>
            <a:srgbClr val="FFD2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Slide Number Placeholder 5">
            <a:extLst>
              <a:ext uri="{FF2B5EF4-FFF2-40B4-BE49-F238E27FC236}">
                <a16:creationId xmlns:a16="http://schemas.microsoft.com/office/drawing/2014/main" id="{779C8BA8-06D1-E25D-6677-4B9202966ACF}"/>
              </a:ext>
            </a:extLst>
          </p:cNvPr>
          <p:cNvSpPr>
            <a:spLocks noGrp="1"/>
          </p:cNvSpPr>
          <p:nvPr>
            <p:ph type="sldNum" sz="quarter" idx="12"/>
          </p:nvPr>
        </p:nvSpPr>
        <p:spPr/>
        <p:txBody>
          <a:bodyPr/>
          <a:lstStyle/>
          <a:p>
            <a:fld id="{78C2C551-A77F-4416-ADEE-5175DCA1A262}" type="slidenum">
              <a:rPr lang="en-AU" b="1" smtClean="0">
                <a:solidFill>
                  <a:schemeClr val="tx1"/>
                </a:solidFill>
              </a:rPr>
              <a:t>6</a:t>
            </a:fld>
            <a:endParaRPr lang="en-AU" b="1" dirty="0">
              <a:solidFill>
                <a:schemeClr val="tx1"/>
              </a:solidFill>
            </a:endParaRPr>
          </a:p>
        </p:txBody>
      </p:sp>
    </p:spTree>
    <p:extLst>
      <p:ext uri="{BB962C8B-B14F-4D97-AF65-F5344CB8AC3E}">
        <p14:creationId xmlns:p14="http://schemas.microsoft.com/office/powerpoint/2010/main" val="892237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2042D-C75E-0419-5D30-18FB7A8D067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4E9221-677B-1371-214C-B1AE324F05AB}"/>
              </a:ext>
            </a:extLst>
          </p:cNvPr>
          <p:cNvSpPr>
            <a:spLocks noGrp="1"/>
          </p:cNvSpPr>
          <p:nvPr>
            <p:ph idx="1"/>
          </p:nvPr>
        </p:nvSpPr>
        <p:spPr>
          <a:xfrm>
            <a:off x="838200" y="1431100"/>
            <a:ext cx="10743210" cy="5077327"/>
          </a:xfrm>
        </p:spPr>
        <p:txBody>
          <a:bodyPr vert="horz" lIns="91440" tIns="45720" rIns="91440" bIns="45720" rtlCol="0" anchor="t">
            <a:normAutofit fontScale="92500" lnSpcReduction="10000"/>
          </a:bodyPr>
          <a:lstStyle/>
          <a:p>
            <a:pPr marL="514350" indent="-514350">
              <a:buAutoNum type="arabicPeriod"/>
            </a:pPr>
            <a:r>
              <a:rPr lang="en-AU" sz="1800" dirty="0">
                <a:highlight>
                  <a:srgbClr val="FFD215"/>
                </a:highlight>
                <a:latin typeface="HelveticaNeueLT Std" panose="020B0804020202020204" pitchFamily="34" charset="0"/>
              </a:rPr>
              <a:t>Going straight into work has allowed me to...</a:t>
            </a:r>
          </a:p>
          <a:p>
            <a:pPr marL="457200" lvl="1" indent="0">
              <a:buNone/>
            </a:pPr>
            <a:r>
              <a:rPr lang="en-AU" sz="1600" dirty="0">
                <a:latin typeface="HelveticaNeueLT Std" panose="020B0804020202020204" pitchFamily="34" charset="0"/>
              </a:rPr>
              <a:t>  -Gain invaluable real-life experience.</a:t>
            </a:r>
          </a:p>
          <a:p>
            <a:pPr marL="457200" lvl="1" indent="0">
              <a:buNone/>
            </a:pPr>
            <a:r>
              <a:rPr lang="en-AU" sz="1600" dirty="0">
                <a:latin typeface="HelveticaNeueLT Std" panose="020B0804020202020204" pitchFamily="34" charset="0"/>
              </a:rPr>
              <a:t>  -Develop practical skills, adapt to professional settings and navigate real-world challenges through a </a:t>
            </a:r>
            <a:br>
              <a:rPr lang="en-AU" sz="1600" dirty="0">
                <a:latin typeface="HelveticaNeueLT Std" panose="020B0804020202020204" pitchFamily="34" charset="0"/>
              </a:rPr>
            </a:br>
            <a:r>
              <a:rPr lang="en-AU" sz="1600" dirty="0">
                <a:latin typeface="HelveticaNeueLT Std" panose="020B0804020202020204" pitchFamily="34" charset="0"/>
              </a:rPr>
              <a:t>     hands-on approach I didn’t get from the classroom.</a:t>
            </a:r>
          </a:p>
          <a:p>
            <a:pPr marL="514350" indent="-514350">
              <a:buAutoNum type="arabicPeriod"/>
            </a:pPr>
            <a:r>
              <a:rPr lang="en-AU" sz="1700" dirty="0">
                <a:highlight>
                  <a:srgbClr val="FFD215"/>
                </a:highlight>
                <a:latin typeface="HelveticaNeueLT Std" panose="020B0804020202020204" pitchFamily="34" charset="0"/>
                <a:cs typeface="Arial"/>
              </a:rPr>
              <a:t>The people / resources / services that helped me decide to go straight into employment were…</a:t>
            </a:r>
            <a:endParaRPr lang="en-US" sz="1700" dirty="0">
              <a:latin typeface="HelveticaNeueLT Std" panose="020B0804020202020204" pitchFamily="34" charset="0"/>
              <a:cs typeface="Arial"/>
            </a:endParaRPr>
          </a:p>
          <a:p>
            <a:pPr marL="457200" lvl="1" indent="0">
              <a:buNone/>
            </a:pPr>
            <a:r>
              <a:rPr lang="en-AU" sz="1500" dirty="0">
                <a:latin typeface="HelveticaNeueLT Std" panose="020B0804020202020204" pitchFamily="34" charset="0"/>
                <a:cs typeface="Arial"/>
              </a:rPr>
              <a:t>  -Myself. I made the decision to pursue employment on my own. I didn’t have any guidance from external services </a:t>
            </a:r>
            <a:br>
              <a:rPr lang="en-AU" sz="1500" dirty="0">
                <a:latin typeface="HelveticaNeueLT Std" panose="020B0804020202020204" pitchFamily="34" charset="0"/>
                <a:cs typeface="Arial"/>
              </a:rPr>
            </a:br>
            <a:r>
              <a:rPr lang="en-AU" sz="1500" dirty="0">
                <a:latin typeface="HelveticaNeueLT Std" panose="020B0804020202020204" pitchFamily="34" charset="0"/>
                <a:cs typeface="Arial"/>
              </a:rPr>
              <a:t>    or supports as I knew what I wanted to do.</a:t>
            </a:r>
            <a:endParaRPr lang="en-AU" dirty="0">
              <a:latin typeface="HelveticaNeueLT Std" panose="020B0804020202020204" pitchFamily="34" charset="0"/>
              <a:cs typeface="Helvetica"/>
            </a:endParaRPr>
          </a:p>
          <a:p>
            <a:pPr marL="514350" indent="-514350">
              <a:buAutoNum type="arabicPeriod"/>
            </a:pPr>
            <a:r>
              <a:rPr lang="en-AU" sz="1800" dirty="0">
                <a:highlight>
                  <a:srgbClr val="FFD215"/>
                </a:highlight>
                <a:latin typeface="HelveticaNeueLT Std" panose="020B0804020202020204" pitchFamily="34" charset="0"/>
              </a:rPr>
              <a:t>A little advice for those considering entering the workforce straight after school is…</a:t>
            </a:r>
          </a:p>
          <a:p>
            <a:pPr marL="457200" lvl="1" indent="0">
              <a:buNone/>
            </a:pPr>
            <a:r>
              <a:rPr lang="en-AU" sz="1600" dirty="0">
                <a:latin typeface="HelveticaNeueLT Std" panose="020B0804020202020204" pitchFamily="34" charset="0"/>
              </a:rPr>
              <a:t>  -Take your time and do plenty of research.</a:t>
            </a:r>
          </a:p>
          <a:p>
            <a:pPr marL="457200" lvl="1" indent="0">
              <a:buNone/>
            </a:pPr>
            <a:r>
              <a:rPr lang="en-AU" sz="1600" dirty="0">
                <a:latin typeface="HelveticaNeueLT Std" panose="020B0804020202020204" pitchFamily="34" charset="0"/>
              </a:rPr>
              <a:t>  -Seek guidance from local services or career advisors.</a:t>
            </a:r>
          </a:p>
          <a:p>
            <a:pPr marL="457200" lvl="1" indent="0">
              <a:buNone/>
            </a:pPr>
            <a:r>
              <a:rPr lang="en-AU" sz="1600" dirty="0">
                <a:latin typeface="HelveticaNeueLT Std" panose="020B0804020202020204" pitchFamily="34" charset="0"/>
              </a:rPr>
              <a:t>  -Explore your interests and goals thoroughly so you feel confident, and happy with your decision.</a:t>
            </a:r>
          </a:p>
          <a:p>
            <a:pPr marL="457200" lvl="1" indent="0">
              <a:buNone/>
            </a:pPr>
            <a:r>
              <a:rPr lang="en-AU" sz="1600" dirty="0">
                <a:latin typeface="HelveticaNeueLT Std" panose="020B0804020202020204" pitchFamily="34" charset="0"/>
              </a:rPr>
              <a:t>  -Being prepared makes all the difference.</a:t>
            </a:r>
          </a:p>
          <a:p>
            <a:pPr marL="514350" indent="-514350">
              <a:buAutoNum type="arabicPeriod"/>
            </a:pPr>
            <a:r>
              <a:rPr lang="en-AU" sz="1800" dirty="0">
                <a:highlight>
                  <a:srgbClr val="FFD215"/>
                </a:highlight>
                <a:latin typeface="HelveticaNeueLT Std" panose="020B0804020202020204" pitchFamily="34" charset="0"/>
              </a:rPr>
              <a:t>What I wish I had known about going straight into work is...</a:t>
            </a:r>
          </a:p>
          <a:p>
            <a:pPr marL="457200" lvl="1" indent="0">
              <a:buNone/>
            </a:pPr>
            <a:r>
              <a:rPr lang="en-AU" sz="1600" dirty="0">
                <a:latin typeface="HelveticaNeueLT Std" panose="020B0804020202020204" pitchFamily="34" charset="0"/>
              </a:rPr>
              <a:t>  -The transition can feel heavy. Taking on adult responsibilities was overwhelming for me.</a:t>
            </a:r>
          </a:p>
          <a:p>
            <a:pPr marL="457200" lvl="1" indent="0">
              <a:buNone/>
            </a:pPr>
            <a:r>
              <a:rPr lang="en-AU" sz="1600" dirty="0">
                <a:latin typeface="HelveticaNeueLT Std" panose="020B0804020202020204" pitchFamily="34" charset="0"/>
              </a:rPr>
              <a:t>  -Exploring options can be helpful. I didn’t take the time to explore other options that might have better suited  </a:t>
            </a:r>
            <a:br>
              <a:rPr lang="en-AU" sz="1600" dirty="0">
                <a:latin typeface="HelveticaNeueLT Std" panose="020B0804020202020204" pitchFamily="34" charset="0"/>
              </a:rPr>
            </a:br>
            <a:r>
              <a:rPr lang="en-AU" sz="1600" dirty="0">
                <a:latin typeface="HelveticaNeueLT Std" panose="020B0804020202020204" pitchFamily="34" charset="0"/>
              </a:rPr>
              <a:t>     me or my goals.</a:t>
            </a:r>
          </a:p>
          <a:p>
            <a:pPr marL="457200" lvl="1" indent="0">
              <a:buNone/>
            </a:pPr>
            <a:r>
              <a:rPr lang="en-AU" sz="1600" dirty="0">
                <a:latin typeface="HelveticaNeueLT Std" panose="020B0804020202020204" pitchFamily="34" charset="0"/>
              </a:rPr>
              <a:t>  -It is important to take the time, weigh your choices and understand what is best for you.</a:t>
            </a:r>
          </a:p>
          <a:p>
            <a:pPr marL="0" indent="0">
              <a:buNone/>
            </a:pPr>
            <a:endParaRPr lang="en-AU" sz="1400" dirty="0">
              <a:latin typeface="HelveticaNeueLT Std" panose="020B0804020202020204" pitchFamily="34" charset="0"/>
            </a:endParaRPr>
          </a:p>
          <a:p>
            <a:pPr marL="0" indent="0">
              <a:buNone/>
            </a:pPr>
            <a:r>
              <a:rPr lang="en-AU" sz="1400" dirty="0">
                <a:latin typeface="HelveticaNeueLT Std" panose="020B0804020202020204" pitchFamily="34" charset="0"/>
              </a:rPr>
              <a:t>A young person from Cardinia Shire</a:t>
            </a:r>
          </a:p>
        </p:txBody>
      </p:sp>
      <p:sp>
        <p:nvSpPr>
          <p:cNvPr id="4" name="Title 1">
            <a:extLst>
              <a:ext uri="{FF2B5EF4-FFF2-40B4-BE49-F238E27FC236}">
                <a16:creationId xmlns:a16="http://schemas.microsoft.com/office/drawing/2014/main" id="{C3E4D6DD-8570-59D6-3743-3446AF13EDD7}"/>
              </a:ext>
            </a:extLst>
          </p:cNvPr>
          <p:cNvSpPr>
            <a:spLocks noGrp="1"/>
          </p:cNvSpPr>
          <p:nvPr>
            <p:ph type="title"/>
          </p:nvPr>
        </p:nvSpPr>
        <p:spPr>
          <a:xfrm>
            <a:off x="1" y="0"/>
            <a:ext cx="12191999" cy="1325563"/>
          </a:xfrm>
        </p:spPr>
        <p:txBody>
          <a:bodyPr>
            <a:normAutofit fontScale="90000"/>
          </a:bodyPr>
          <a:lstStyle/>
          <a:p>
            <a:pPr algn="ctr">
              <a:lnSpc>
                <a:spcPct val="150000"/>
              </a:lnSpc>
            </a:pPr>
            <a:r>
              <a:rPr lang="en-AU" dirty="0">
                <a:latin typeface="CocogoosePro"/>
              </a:rPr>
              <a:t>“I went straight into employment”</a:t>
            </a:r>
            <a:br>
              <a:rPr lang="en-AU" dirty="0">
                <a:latin typeface="CocogoosePro"/>
              </a:rPr>
            </a:br>
            <a:r>
              <a:rPr lang="en-AU" sz="1400" dirty="0">
                <a:latin typeface="CocogoosePro"/>
              </a:rPr>
              <a:t>We asked a local young person who when straight into employment their thoughts</a:t>
            </a:r>
          </a:p>
        </p:txBody>
      </p:sp>
      <p:sp>
        <p:nvSpPr>
          <p:cNvPr id="9" name="Minus Sign 8">
            <a:extLst>
              <a:ext uri="{FF2B5EF4-FFF2-40B4-BE49-F238E27FC236}">
                <a16:creationId xmlns:a16="http://schemas.microsoft.com/office/drawing/2014/main" id="{068E60CF-6A41-DAE4-0F7E-353DFFBED278}"/>
              </a:ext>
            </a:extLst>
          </p:cNvPr>
          <p:cNvSpPr/>
          <p:nvPr/>
        </p:nvSpPr>
        <p:spPr>
          <a:xfrm>
            <a:off x="-369244" y="771055"/>
            <a:ext cx="12930488" cy="281789"/>
          </a:xfrm>
          <a:prstGeom prst="mathMinus">
            <a:avLst>
              <a:gd name="adj1" fmla="val 23520"/>
            </a:avLst>
          </a:prstGeom>
          <a:solidFill>
            <a:srgbClr val="FFD2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Slide Number Placeholder 6">
            <a:extLst>
              <a:ext uri="{FF2B5EF4-FFF2-40B4-BE49-F238E27FC236}">
                <a16:creationId xmlns:a16="http://schemas.microsoft.com/office/drawing/2014/main" id="{C7E38D71-96E5-9014-B5E4-266726DC1F1A}"/>
              </a:ext>
            </a:extLst>
          </p:cNvPr>
          <p:cNvSpPr>
            <a:spLocks noGrp="1"/>
          </p:cNvSpPr>
          <p:nvPr>
            <p:ph type="sldNum" sz="quarter" idx="12"/>
          </p:nvPr>
        </p:nvSpPr>
        <p:spPr/>
        <p:txBody>
          <a:bodyPr/>
          <a:lstStyle/>
          <a:p>
            <a:fld id="{78C2C551-A77F-4416-ADEE-5175DCA1A262}" type="slidenum">
              <a:rPr lang="en-AU" b="1" smtClean="0">
                <a:solidFill>
                  <a:schemeClr val="tx1"/>
                </a:solidFill>
              </a:rPr>
              <a:t>7</a:t>
            </a:fld>
            <a:endParaRPr lang="en-AU" b="1" dirty="0">
              <a:solidFill>
                <a:schemeClr val="tx1"/>
              </a:solidFill>
            </a:endParaRPr>
          </a:p>
        </p:txBody>
      </p:sp>
    </p:spTree>
    <p:extLst>
      <p:ext uri="{BB962C8B-B14F-4D97-AF65-F5344CB8AC3E}">
        <p14:creationId xmlns:p14="http://schemas.microsoft.com/office/powerpoint/2010/main" val="2419747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yellow rectangular object on a black background&#10;&#10;Description automatically generated">
            <a:extLst>
              <a:ext uri="{FF2B5EF4-FFF2-40B4-BE49-F238E27FC236}">
                <a16:creationId xmlns:a16="http://schemas.microsoft.com/office/drawing/2014/main" id="{E4B23C34-A402-BB0C-C48D-7FD484324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666725">
            <a:off x="8934013" y="-3073400"/>
            <a:ext cx="6858000" cy="6858000"/>
          </a:xfrm>
          <a:prstGeom prst="rect">
            <a:avLst/>
          </a:prstGeom>
        </p:spPr>
      </p:pic>
      <p:sp>
        <p:nvSpPr>
          <p:cNvPr id="2" name="Title 1">
            <a:extLst>
              <a:ext uri="{FF2B5EF4-FFF2-40B4-BE49-F238E27FC236}">
                <a16:creationId xmlns:a16="http://schemas.microsoft.com/office/drawing/2014/main" id="{2EC65F0D-E979-7DF5-6851-A932F3794F74}"/>
              </a:ext>
            </a:extLst>
          </p:cNvPr>
          <p:cNvSpPr>
            <a:spLocks noGrp="1"/>
          </p:cNvSpPr>
          <p:nvPr>
            <p:ph type="title"/>
          </p:nvPr>
        </p:nvSpPr>
        <p:spPr>
          <a:xfrm>
            <a:off x="496094" y="355600"/>
            <a:ext cx="11352212" cy="1325563"/>
          </a:xfrm>
        </p:spPr>
        <p:txBody>
          <a:bodyPr anchor="ctr">
            <a:normAutofit/>
          </a:bodyPr>
          <a:lstStyle/>
          <a:p>
            <a:pPr algn="ctr"/>
            <a:r>
              <a:rPr lang="en-AU" sz="6000" b="1" dirty="0">
                <a:latin typeface="CocogoosePro" panose="00000500000000000000" pitchFamily="2" charset="0"/>
              </a:rPr>
              <a:t>Volunteering</a:t>
            </a:r>
          </a:p>
        </p:txBody>
      </p:sp>
      <p:sp>
        <p:nvSpPr>
          <p:cNvPr id="3" name="Content Placeholder 2">
            <a:extLst>
              <a:ext uri="{FF2B5EF4-FFF2-40B4-BE49-F238E27FC236}">
                <a16:creationId xmlns:a16="http://schemas.microsoft.com/office/drawing/2014/main" id="{1256C8A9-924E-C242-2DC5-AD17876125EE}"/>
              </a:ext>
            </a:extLst>
          </p:cNvPr>
          <p:cNvSpPr>
            <a:spLocks noGrp="1"/>
          </p:cNvSpPr>
          <p:nvPr>
            <p:ph sz="half" idx="2"/>
          </p:nvPr>
        </p:nvSpPr>
        <p:spPr>
          <a:xfrm>
            <a:off x="298580" y="2505075"/>
            <a:ext cx="11352212" cy="3821080"/>
          </a:xfrm>
        </p:spPr>
        <p:txBody>
          <a:bodyPr anchor="t">
            <a:normAutofit/>
          </a:bodyPr>
          <a:lstStyle/>
          <a:p>
            <a:pPr>
              <a:lnSpc>
                <a:spcPct val="150000"/>
              </a:lnSpc>
            </a:pPr>
            <a:r>
              <a:rPr lang="en-AU" sz="2000" dirty="0">
                <a:latin typeface="HelveticaNeueLT Std"/>
              </a:rPr>
              <a:t>Volunteering is unpaid work. </a:t>
            </a:r>
          </a:p>
          <a:p>
            <a:pPr>
              <a:lnSpc>
                <a:spcPct val="150000"/>
              </a:lnSpc>
            </a:pPr>
            <a:r>
              <a:rPr lang="en-AU" sz="2000" dirty="0">
                <a:latin typeface="HelveticaNeueLT Std"/>
              </a:rPr>
              <a:t>Volunteering is a way to gain real-world experience, build your network and meet people. </a:t>
            </a:r>
            <a:endParaRPr lang="en-AU" dirty="0">
              <a:latin typeface="HelveticaNeueLT Std"/>
            </a:endParaRPr>
          </a:p>
          <a:p>
            <a:pPr>
              <a:lnSpc>
                <a:spcPct val="150000"/>
              </a:lnSpc>
            </a:pPr>
            <a:r>
              <a:rPr lang="en-AU" sz="2000" dirty="0">
                <a:latin typeface="HelveticaNeueLT Std" panose="020B0804020202020204" pitchFamily="34" charset="0"/>
              </a:rPr>
              <a:t>Volunteering can help you build transferable skills and get industry experience.</a:t>
            </a:r>
          </a:p>
          <a:p>
            <a:pPr>
              <a:lnSpc>
                <a:spcPct val="150000"/>
              </a:lnSpc>
            </a:pPr>
            <a:r>
              <a:rPr lang="en-AU" sz="2000" dirty="0">
                <a:latin typeface="HelveticaNeueLT Std"/>
                <a:hlinkClick r:id="rId3"/>
              </a:rPr>
              <a:t>Australian Volunteers</a:t>
            </a:r>
            <a:r>
              <a:rPr lang="en-AU" sz="2000" dirty="0">
                <a:latin typeface="HelveticaNeueLT Std"/>
              </a:rPr>
              <a:t> is a website that will display any volunteer opportunities.</a:t>
            </a:r>
            <a:endParaRPr lang="en-AU" sz="2000" dirty="0">
              <a:latin typeface="HelveticaNeueLT Std" panose="020B0804020202020204" pitchFamily="34" charset="0"/>
            </a:endParaRPr>
          </a:p>
        </p:txBody>
      </p:sp>
      <p:sp>
        <p:nvSpPr>
          <p:cNvPr id="8" name="Minus Sign 7">
            <a:extLst>
              <a:ext uri="{FF2B5EF4-FFF2-40B4-BE49-F238E27FC236}">
                <a16:creationId xmlns:a16="http://schemas.microsoft.com/office/drawing/2014/main" id="{69B91B62-8F22-468F-965C-62CB318EB9F8}"/>
              </a:ext>
            </a:extLst>
          </p:cNvPr>
          <p:cNvSpPr/>
          <p:nvPr/>
        </p:nvSpPr>
        <p:spPr>
          <a:xfrm>
            <a:off x="1859763" y="1443896"/>
            <a:ext cx="8959128" cy="330283"/>
          </a:xfrm>
          <a:prstGeom prst="mathMinus">
            <a:avLst/>
          </a:prstGeom>
          <a:solidFill>
            <a:srgbClr val="FFD2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Slide Number Placeholder 13">
            <a:extLst>
              <a:ext uri="{FF2B5EF4-FFF2-40B4-BE49-F238E27FC236}">
                <a16:creationId xmlns:a16="http://schemas.microsoft.com/office/drawing/2014/main" id="{6FD061EB-FF88-9D59-A535-D37A9CC18AC1}"/>
              </a:ext>
            </a:extLst>
          </p:cNvPr>
          <p:cNvSpPr>
            <a:spLocks noGrp="1"/>
          </p:cNvSpPr>
          <p:nvPr>
            <p:ph type="sldNum" sz="quarter" idx="12"/>
          </p:nvPr>
        </p:nvSpPr>
        <p:spPr/>
        <p:txBody>
          <a:bodyPr/>
          <a:lstStyle/>
          <a:p>
            <a:fld id="{78C2C551-A77F-4416-ADEE-5175DCA1A262}" type="slidenum">
              <a:rPr lang="en-AU" b="1" smtClean="0">
                <a:solidFill>
                  <a:schemeClr val="tx1"/>
                </a:solidFill>
              </a:rPr>
              <a:t>8</a:t>
            </a:fld>
            <a:endParaRPr lang="en-AU" b="1" dirty="0">
              <a:solidFill>
                <a:schemeClr val="tx1"/>
              </a:solidFill>
            </a:endParaRPr>
          </a:p>
        </p:txBody>
      </p:sp>
    </p:spTree>
    <p:extLst>
      <p:ext uri="{BB962C8B-B14F-4D97-AF65-F5344CB8AC3E}">
        <p14:creationId xmlns:p14="http://schemas.microsoft.com/office/powerpoint/2010/main" val="3354026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2622BD-A98A-3F56-7BDC-E5134233A58E}"/>
              </a:ext>
            </a:extLst>
          </p:cNvPr>
          <p:cNvSpPr>
            <a:spLocks noGrp="1"/>
          </p:cNvSpPr>
          <p:nvPr>
            <p:ph type="title"/>
          </p:nvPr>
        </p:nvSpPr>
        <p:spPr/>
        <p:txBody>
          <a:bodyPr/>
          <a:lstStyle/>
          <a:p>
            <a:r>
              <a:rPr lang="en-AU" dirty="0">
                <a:latin typeface="CocogoosePro" panose="00000500000000000000" pitchFamily="2" charset="0"/>
              </a:rPr>
              <a:t>“My experience as </a:t>
            </a:r>
            <a:r>
              <a:rPr lang="en-AU">
                <a:latin typeface="CocogoosePro" panose="00000500000000000000" pitchFamily="2" charset="0"/>
              </a:rPr>
              <a:t>a volunteer”</a:t>
            </a:r>
            <a:endParaRPr lang="en-AU" dirty="0">
              <a:latin typeface="CocogoosePro" panose="00000500000000000000" pitchFamily="2" charset="0"/>
            </a:endParaRPr>
          </a:p>
        </p:txBody>
      </p:sp>
      <p:sp>
        <p:nvSpPr>
          <p:cNvPr id="7" name="Slide Number Placeholder 6">
            <a:extLst>
              <a:ext uri="{FF2B5EF4-FFF2-40B4-BE49-F238E27FC236}">
                <a16:creationId xmlns:a16="http://schemas.microsoft.com/office/drawing/2014/main" id="{4BE1642B-DFF3-951D-7A39-0921D263554F}"/>
              </a:ext>
            </a:extLst>
          </p:cNvPr>
          <p:cNvSpPr>
            <a:spLocks noGrp="1"/>
          </p:cNvSpPr>
          <p:nvPr>
            <p:ph type="sldNum" sz="quarter" idx="12"/>
          </p:nvPr>
        </p:nvSpPr>
        <p:spPr/>
        <p:txBody>
          <a:bodyPr/>
          <a:lstStyle/>
          <a:p>
            <a:fld id="{78C2C551-A77F-4416-ADEE-5175DCA1A262}" type="slidenum">
              <a:rPr lang="en-AU" b="1" smtClean="0">
                <a:solidFill>
                  <a:schemeClr val="tx1"/>
                </a:solidFill>
              </a:rPr>
              <a:t>9</a:t>
            </a:fld>
            <a:endParaRPr lang="en-AU" b="1" dirty="0">
              <a:solidFill>
                <a:schemeClr val="tx1"/>
              </a:solidFill>
            </a:endParaRPr>
          </a:p>
        </p:txBody>
      </p:sp>
      <p:sp>
        <p:nvSpPr>
          <p:cNvPr id="10" name="Content Placeholder 2">
            <a:extLst>
              <a:ext uri="{FF2B5EF4-FFF2-40B4-BE49-F238E27FC236}">
                <a16:creationId xmlns:a16="http://schemas.microsoft.com/office/drawing/2014/main" id="{D8B7C19E-5E04-ABFC-9FF4-0AF45C4EC2DA}"/>
              </a:ext>
            </a:extLst>
          </p:cNvPr>
          <p:cNvSpPr>
            <a:spLocks noGrp="1"/>
          </p:cNvSpPr>
          <p:nvPr>
            <p:ph idx="1"/>
          </p:nvPr>
        </p:nvSpPr>
        <p:spPr>
          <a:xfrm>
            <a:off x="838199" y="1825625"/>
            <a:ext cx="10674531" cy="4351338"/>
          </a:xfrm>
        </p:spPr>
        <p:txBody>
          <a:bodyPr vert="horz" lIns="91440" tIns="45720" rIns="91440" bIns="45720" rtlCol="0" anchor="t">
            <a:normAutofit fontScale="92500" lnSpcReduction="10000"/>
          </a:bodyPr>
          <a:lstStyle/>
          <a:p>
            <a:pPr marL="514350" indent="-514350">
              <a:buAutoNum type="arabicPeriod"/>
            </a:pPr>
            <a:r>
              <a:rPr lang="en-AU" sz="1800" dirty="0">
                <a:highlight>
                  <a:srgbClr val="FFD215"/>
                </a:highlight>
                <a:latin typeface="HelveticaNeueLT Std" panose="020B0804020202020204" pitchFamily="34" charset="0"/>
              </a:rPr>
              <a:t>Volunteering has allowed me to...</a:t>
            </a:r>
          </a:p>
          <a:p>
            <a:pPr marL="457200" lvl="1" indent="0">
              <a:buNone/>
            </a:pPr>
            <a:r>
              <a:rPr lang="en-AU" sz="1600" dirty="0">
                <a:latin typeface="HelveticaNeueLT Std" panose="020B0804020202020204" pitchFamily="34" charset="0"/>
              </a:rPr>
              <a:t>- Make new connections and build my professional network.</a:t>
            </a:r>
          </a:p>
          <a:p>
            <a:pPr marL="457200" lvl="1" indent="0">
              <a:buNone/>
            </a:pPr>
            <a:r>
              <a:rPr lang="en-AU" sz="1600" dirty="0">
                <a:latin typeface="HelveticaNeueLT Std" panose="020B0804020202020204" pitchFamily="34" charset="0"/>
              </a:rPr>
              <a:t>- See what my professional field of interest looks like.</a:t>
            </a:r>
          </a:p>
          <a:p>
            <a:pPr marL="457200" lvl="1" indent="0">
              <a:buNone/>
            </a:pPr>
            <a:r>
              <a:rPr lang="en-AU" sz="1600" dirty="0">
                <a:latin typeface="HelveticaNeueLT Std" panose="020B0804020202020204" pitchFamily="34" charset="0"/>
              </a:rPr>
              <a:t>- Make new friends.</a:t>
            </a:r>
          </a:p>
          <a:p>
            <a:pPr marL="457200" lvl="1" indent="0">
              <a:buNone/>
            </a:pPr>
            <a:r>
              <a:rPr lang="en-AU" sz="1600" dirty="0">
                <a:latin typeface="HelveticaNeueLT Std" panose="020B0804020202020204" pitchFamily="34" charset="0"/>
              </a:rPr>
              <a:t>- Understand why community is important.</a:t>
            </a:r>
          </a:p>
          <a:p>
            <a:pPr marL="514350" indent="-514350">
              <a:buAutoNum type="arabicPeriod"/>
            </a:pPr>
            <a:r>
              <a:rPr lang="en-AU" sz="1800" dirty="0">
                <a:highlight>
                  <a:srgbClr val="FFD215"/>
                </a:highlight>
                <a:latin typeface="HelveticaNeueLT Std" panose="020B0804020202020204" pitchFamily="34" charset="0"/>
              </a:rPr>
              <a:t>A little advice for those considering volunteer work…</a:t>
            </a:r>
          </a:p>
          <a:p>
            <a:pPr lvl="1">
              <a:buFontTx/>
              <a:buChar char="-"/>
            </a:pPr>
            <a:r>
              <a:rPr lang="en-AU" sz="1600" dirty="0">
                <a:latin typeface="HelveticaNeueLT Std" panose="020B0804020202020204" pitchFamily="34" charset="0"/>
              </a:rPr>
              <a:t>Do not expect paid employment as an outcome of your volunteering. </a:t>
            </a:r>
          </a:p>
          <a:p>
            <a:pPr lvl="1">
              <a:buFontTx/>
              <a:buChar char="-"/>
            </a:pPr>
            <a:r>
              <a:rPr lang="en-AU" sz="1600" dirty="0">
                <a:latin typeface="HelveticaNeueLT Std" panose="020B0804020202020204" pitchFamily="34" charset="0"/>
              </a:rPr>
              <a:t>The role is not any less valuable because it is unpaid. </a:t>
            </a:r>
          </a:p>
          <a:p>
            <a:pPr lvl="1">
              <a:buFontTx/>
              <a:buChar char="-"/>
            </a:pPr>
            <a:r>
              <a:rPr lang="en-AU" sz="1600" dirty="0">
                <a:latin typeface="HelveticaNeueLT Std" panose="020B0804020202020204" pitchFamily="34" charset="0"/>
              </a:rPr>
              <a:t>Your professionalism is what will leave an impression.</a:t>
            </a:r>
          </a:p>
          <a:p>
            <a:pPr lvl="1">
              <a:buFontTx/>
              <a:buChar char="-"/>
            </a:pPr>
            <a:r>
              <a:rPr lang="en-AU" sz="1600" dirty="0">
                <a:latin typeface="HelveticaNeueLT Std" panose="020B0804020202020204" pitchFamily="34" charset="0"/>
              </a:rPr>
              <a:t>You don’t have to say yes to everything but try to say yes to at least half of the opportunities offered. </a:t>
            </a:r>
          </a:p>
          <a:p>
            <a:pPr lvl="1">
              <a:buFontTx/>
              <a:buChar char="-"/>
            </a:pPr>
            <a:r>
              <a:rPr lang="en-AU" sz="1600" dirty="0">
                <a:latin typeface="HelveticaNeueLT Std" panose="020B0804020202020204" pitchFamily="34" charset="0"/>
              </a:rPr>
              <a:t>Be respectful towards your facilitators/mentors/supervisors because they could become a great reference.</a:t>
            </a:r>
          </a:p>
          <a:p>
            <a:pPr marL="514350" indent="-514350">
              <a:buAutoNum type="arabicPeriod"/>
            </a:pPr>
            <a:r>
              <a:rPr lang="en-AU" sz="1800" dirty="0">
                <a:highlight>
                  <a:srgbClr val="FFD215"/>
                </a:highlight>
                <a:latin typeface="HelveticaNeueLT Std" panose="020B0804020202020204" pitchFamily="34" charset="0"/>
              </a:rPr>
              <a:t>What I wish I had known about volunteering is...</a:t>
            </a:r>
          </a:p>
          <a:p>
            <a:pPr marL="457200" lvl="1" indent="0">
              <a:buNone/>
            </a:pPr>
            <a:r>
              <a:rPr lang="en-AU" sz="1600" dirty="0">
                <a:latin typeface="HelveticaNeueLT Std" panose="020B0804020202020204" pitchFamily="34" charset="0"/>
              </a:rPr>
              <a:t>- How fun it would be.</a:t>
            </a:r>
          </a:p>
          <a:p>
            <a:pPr marL="457200" lvl="1" indent="0">
              <a:buNone/>
            </a:pPr>
            <a:r>
              <a:rPr lang="en-AU" sz="1600" dirty="0">
                <a:latin typeface="HelveticaNeueLT Std" panose="020B0804020202020204" pitchFamily="34" charset="0"/>
              </a:rPr>
              <a:t>- That it will support your career. It could lead to employment and will help you to gain insight into the field</a:t>
            </a:r>
            <a:br>
              <a:rPr lang="en-AU" sz="1600" dirty="0">
                <a:latin typeface="HelveticaNeueLT Std" panose="020B0804020202020204" pitchFamily="34" charset="0"/>
              </a:rPr>
            </a:br>
            <a:r>
              <a:rPr lang="en-AU" sz="1600" dirty="0">
                <a:latin typeface="HelveticaNeueLT Std" panose="020B0804020202020204" pitchFamily="34" charset="0"/>
              </a:rPr>
              <a:t>   you are interested in</a:t>
            </a:r>
            <a:endParaRPr lang="en-AU" sz="1400" dirty="0">
              <a:latin typeface="HelveticaNeueLT Std" panose="020B0804020202020204" pitchFamily="34" charset="0"/>
            </a:endParaRPr>
          </a:p>
          <a:p>
            <a:pPr marL="0" indent="0">
              <a:buNone/>
            </a:pPr>
            <a:br>
              <a:rPr lang="en-AU" sz="1400" dirty="0">
                <a:latin typeface="HelveticaNeueLT Std" panose="020B0804020202020204" pitchFamily="34" charset="0"/>
              </a:rPr>
            </a:br>
            <a:r>
              <a:rPr lang="en-AU" sz="1400" dirty="0">
                <a:latin typeface="HelveticaNeueLT Std" panose="020B0804020202020204" pitchFamily="34" charset="0"/>
              </a:rPr>
              <a:t>A young person from Cardinia Shire</a:t>
            </a:r>
          </a:p>
        </p:txBody>
      </p:sp>
      <p:sp>
        <p:nvSpPr>
          <p:cNvPr id="14" name="Minus Sign 13">
            <a:extLst>
              <a:ext uri="{FF2B5EF4-FFF2-40B4-BE49-F238E27FC236}">
                <a16:creationId xmlns:a16="http://schemas.microsoft.com/office/drawing/2014/main" id="{A9854248-A932-FE6C-6523-FCCE7FF8891D}"/>
              </a:ext>
            </a:extLst>
          </p:cNvPr>
          <p:cNvSpPr/>
          <p:nvPr/>
        </p:nvSpPr>
        <p:spPr>
          <a:xfrm>
            <a:off x="-941168" y="1360405"/>
            <a:ext cx="14074336" cy="330283"/>
          </a:xfrm>
          <a:prstGeom prst="mathMinus">
            <a:avLst/>
          </a:prstGeom>
          <a:solidFill>
            <a:srgbClr val="FFD2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person in an apron making coffee&#10;&#10;Description automatically generated">
            <a:extLst>
              <a:ext uri="{FF2B5EF4-FFF2-40B4-BE49-F238E27FC236}">
                <a16:creationId xmlns:a16="http://schemas.microsoft.com/office/drawing/2014/main" id="{2A8FD613-BD7F-CA61-2994-A480FF51BFB1}"/>
              </a:ext>
            </a:extLst>
          </p:cNvPr>
          <p:cNvPicPr>
            <a:picLocks noChangeAspect="1"/>
          </p:cNvPicPr>
          <p:nvPr/>
        </p:nvPicPr>
        <p:blipFill rotWithShape="1">
          <a:blip r:embed="rId2">
            <a:extLst>
              <a:ext uri="{28A0092B-C50C-407E-A947-70E740481C1C}">
                <a14:useLocalDpi xmlns:a14="http://schemas.microsoft.com/office/drawing/2010/main" val="0"/>
              </a:ext>
            </a:extLst>
          </a:blip>
          <a:srcRect t="15178" b="23883"/>
          <a:stretch/>
        </p:blipFill>
        <p:spPr>
          <a:xfrm flipH="1">
            <a:off x="8334103" y="1646238"/>
            <a:ext cx="2690949" cy="2458561"/>
          </a:xfrm>
          <a:prstGeom prst="rect">
            <a:avLst/>
          </a:prstGeom>
        </p:spPr>
      </p:pic>
    </p:spTree>
    <p:extLst>
      <p:ext uri="{BB962C8B-B14F-4D97-AF65-F5344CB8AC3E}">
        <p14:creationId xmlns:p14="http://schemas.microsoft.com/office/powerpoint/2010/main" val="3877303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3C4DD7D59EA64CB78C8EFE0CF53BB8" ma:contentTypeVersion="18" ma:contentTypeDescription="Create a new document." ma:contentTypeScope="" ma:versionID="9d2f2486e7de8872231de78fe6da5ea0">
  <xsd:schema xmlns:xsd="http://www.w3.org/2001/XMLSchema" xmlns:xs="http://www.w3.org/2001/XMLSchema" xmlns:p="http://schemas.microsoft.com/office/2006/metadata/properties" xmlns:ns2="c5812b3c-76af-4627-88f1-85c428b595be" xmlns:ns3="f5da0ac1-ed94-4a80-a5f9-3bafab999c12" targetNamespace="http://schemas.microsoft.com/office/2006/metadata/properties" ma:root="true" ma:fieldsID="d776e86448bd03c6a09332c9dc39c80c" ns2:_="" ns3:_="">
    <xsd:import namespace="c5812b3c-76af-4627-88f1-85c428b595be"/>
    <xsd:import namespace="f5da0ac1-ed94-4a80-a5f9-3bafab999c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812b3c-76af-4627-88f1-85c428b59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d5938ea-28e9-4b4c-9684-b56ded0f6e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da0ac1-ed94-4a80-a5f9-3bafab999c12"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1311859-afaa-4836-9e9b-2ee9869705b4}" ma:internalName="TaxCatchAll" ma:showField="CatchAllData" ma:web="f5da0ac1-ed94-4a80-a5f9-3bafab999c12">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5812b3c-76af-4627-88f1-85c428b595be">
      <Terms xmlns="http://schemas.microsoft.com/office/infopath/2007/PartnerControls"/>
    </lcf76f155ced4ddcb4097134ff3c332f>
    <TaxCatchAll xmlns="f5da0ac1-ed94-4a80-a5f9-3bafab999c12" xsi:nil="true"/>
  </documentManagement>
</p:properties>
</file>

<file path=customXml/itemProps1.xml><?xml version="1.0" encoding="utf-8"?>
<ds:datastoreItem xmlns:ds="http://schemas.openxmlformats.org/officeDocument/2006/customXml" ds:itemID="{D958E1C8-A9E7-46B8-B2C3-B5F210CC3B85}">
  <ds:schemaRefs>
    <ds:schemaRef ds:uri="http://schemas.microsoft.com/sharepoint/v3/contenttype/forms"/>
  </ds:schemaRefs>
</ds:datastoreItem>
</file>

<file path=customXml/itemProps2.xml><?xml version="1.0" encoding="utf-8"?>
<ds:datastoreItem xmlns:ds="http://schemas.openxmlformats.org/officeDocument/2006/customXml" ds:itemID="{CF422C09-D068-4FEE-882D-3BFCD6676534}"/>
</file>

<file path=customXml/itemProps3.xml><?xml version="1.0" encoding="utf-8"?>
<ds:datastoreItem xmlns:ds="http://schemas.openxmlformats.org/officeDocument/2006/customXml" ds:itemID="{BBD9410E-D0D6-49FB-8BDE-2B7FE22B3188}">
  <ds:schemaRefs>
    <ds:schemaRef ds:uri="f5da0ac1-ed94-4a80-a5f9-3bafab999c12"/>
    <ds:schemaRef ds:uri="http://purl.org/dc/dcmitype/"/>
    <ds:schemaRef ds:uri="http://schemas.microsoft.com/office/2006/metadata/properties"/>
    <ds:schemaRef ds:uri="http://purl.org/dc/elements/1.1/"/>
    <ds:schemaRef ds:uri="http://schemas.microsoft.com/office/infopath/2007/PartnerControls"/>
    <ds:schemaRef ds:uri="http://www.w3.org/XML/1998/namespace"/>
    <ds:schemaRef ds:uri="http://schemas.microsoft.com/office/2006/documentManagement/types"/>
    <ds:schemaRef ds:uri="http://purl.org/dc/terms/"/>
    <ds:schemaRef ds:uri="http://schemas.openxmlformats.org/package/2006/metadata/core-properties"/>
    <ds:schemaRef ds:uri="c5812b3c-76af-4627-88f1-85c428b595be"/>
  </ds:schemaRefs>
</ds:datastoreItem>
</file>

<file path=docMetadata/LabelInfo.xml><?xml version="1.0" encoding="utf-8"?>
<clbl:labelList xmlns:clbl="http://schemas.microsoft.com/office/2020/mipLabelMetadata">
  <clbl:label id="{abd12378-691b-4518-9e57-f732ab1923ad}" enabled="0" method="" siteId="{abd12378-691b-4518-9e57-f732ab1923ad}" removed="1"/>
</clbl:labelList>
</file>

<file path=docProps/app.xml><?xml version="1.0" encoding="utf-8"?>
<Properties xmlns="http://schemas.openxmlformats.org/officeDocument/2006/extended-properties" xmlns:vt="http://schemas.openxmlformats.org/officeDocument/2006/docPropsVTypes">
  <TotalTime>2307</TotalTime>
  <Words>6557</Words>
  <Application>Microsoft Office PowerPoint</Application>
  <PresentationFormat>Widescreen</PresentationFormat>
  <Paragraphs>485</Paragraphs>
  <Slides>56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Aptos</vt:lpstr>
      <vt:lpstr>Arial</vt:lpstr>
      <vt:lpstr>Calibri</vt:lpstr>
      <vt:lpstr>Cocogoose Pro</vt:lpstr>
      <vt:lpstr>CocogoosePro</vt:lpstr>
      <vt:lpstr>Helvetica</vt:lpstr>
      <vt:lpstr>HelveticaNeueLT Std</vt:lpstr>
      <vt:lpstr>Office Theme</vt:lpstr>
      <vt:lpstr>Life after  Secondary School</vt:lpstr>
      <vt:lpstr>Acknowledgements</vt:lpstr>
      <vt:lpstr>Contents</vt:lpstr>
      <vt:lpstr>What is the purpose of this document?</vt:lpstr>
      <vt:lpstr>Where to next?</vt:lpstr>
      <vt:lpstr>Employment</vt:lpstr>
      <vt:lpstr>“I went straight into employment” We asked a local young person who when straight into employment their thoughts</vt:lpstr>
      <vt:lpstr>Volunteering</vt:lpstr>
      <vt:lpstr>“My experience as a volunteer”</vt:lpstr>
      <vt:lpstr>Traineeships</vt:lpstr>
      <vt:lpstr>Still unsure?  If you are undecided about the path you want to take, this page is for you.</vt:lpstr>
      <vt:lpstr>“I’m still figuring it out” We asked a local young person who is not currently working or studying their thoughts</vt:lpstr>
      <vt:lpstr>Gap Year </vt:lpstr>
      <vt:lpstr>“I took a gap Year” We asked local young people who took a GAP year their thoughts</vt:lpstr>
      <vt:lpstr>Year 10 Year 11 Year 12</vt:lpstr>
      <vt:lpstr>Vocational Education and Training (VET)</vt:lpstr>
      <vt:lpstr>Victorian Certificate of Education (VCE)</vt:lpstr>
      <vt:lpstr>VCE Continued.</vt:lpstr>
      <vt:lpstr>VCE Vocational Major (VM)</vt:lpstr>
      <vt:lpstr>VCE VM Continued</vt:lpstr>
      <vt:lpstr>Victorian Pathways Certificate (VPC)</vt:lpstr>
      <vt:lpstr>VPC Continued</vt:lpstr>
      <vt:lpstr>Pre-University and TAFE Requirements</vt:lpstr>
      <vt:lpstr>PowerPoint Presentation</vt:lpstr>
      <vt:lpstr>PowerPoint Presentation</vt:lpstr>
      <vt:lpstr>Special Entry Access Scheme (SEAS)</vt:lpstr>
      <vt:lpstr>PowerPoint Presentation</vt:lpstr>
      <vt:lpstr>PowerPoint Presentation</vt:lpstr>
      <vt:lpstr>TAFE Pathway</vt:lpstr>
      <vt:lpstr>“I chose a TAFE pathway” We asked local young people who are enrolled at TAFE their thoughts</vt:lpstr>
      <vt:lpstr>TAFE</vt:lpstr>
      <vt:lpstr>TAFE Qualifications</vt:lpstr>
      <vt:lpstr>TAFE and Secondary School</vt:lpstr>
      <vt:lpstr>Apprenticeships</vt:lpstr>
      <vt:lpstr>PowerPoint Presentation</vt:lpstr>
      <vt:lpstr>“My University Experience” We asked local young people who are enrolled at University their thoughts</vt:lpstr>
      <vt:lpstr>University</vt:lpstr>
      <vt:lpstr>PowerPoint Presentation</vt:lpstr>
      <vt:lpstr>PowerPoint Presentation</vt:lpstr>
      <vt:lpstr>PowerPoint Presentation</vt:lpstr>
      <vt:lpstr>Financial Support</vt:lpstr>
      <vt:lpstr>PowerPoint Presentation</vt:lpstr>
      <vt:lpstr>PowerPoint Presentation</vt:lpstr>
      <vt:lpstr>PowerPoint Presentation</vt:lpstr>
      <vt:lpstr>PowerPoint Presentation</vt:lpstr>
      <vt:lpstr>Skills and Job Support</vt:lpstr>
      <vt:lpstr>How can headspace help?</vt:lpstr>
      <vt:lpstr>headspace Support</vt:lpstr>
      <vt:lpstr>headspace Support cont.</vt:lpstr>
      <vt:lpstr>Information  available on headspace Nationals website </vt:lpstr>
      <vt:lpstr>General Information</vt:lpstr>
      <vt:lpstr>Course Seeker</vt:lpstr>
      <vt:lpstr>Open Days</vt:lpstr>
      <vt:lpstr>I am not enrolled anywhere. How can I find out this information?</vt:lpstr>
      <vt:lpstr>Handy Websites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Tertiary Study Support</dc:title>
  <dc:creator>Louisa Zanin</dc:creator>
  <cp:lastModifiedBy>Louisa Zanin</cp:lastModifiedBy>
  <cp:revision>672</cp:revision>
  <dcterms:created xsi:type="dcterms:W3CDTF">2024-04-07T23:56:03Z</dcterms:created>
  <dcterms:modified xsi:type="dcterms:W3CDTF">2026-01-02T00:55:26Z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0x010100913C4DD7D59EA64CB78C8EFE0CF53BB8</vt:lpwstr>
  </property>
  <property fmtid="{D5CDD505-2E9C-101B-9397-08002B2CF9AE}" pid="3" name="MediaServiceImageTags">
    <vt:lpwstr/>
  </property>
</Properties>
</file>